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55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78AF0B5E-C7F8-44AD-92DC-8576CD35A4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xmlns="" id="{7DF7206C-467F-4346-A53B-81F9AFB76D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8083A92E-5C78-4DA2-9B9C-2C5A5073F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669C8-2D7C-413C-828E-648E5213BCB7}" type="datetimeFigureOut">
              <a:rPr lang="tr-TR" smtClean="0"/>
              <a:t>22.1.2021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04E809DB-E652-40D1-ABAD-5117F77A0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77E611D1-DB95-4EAE-A4F1-F92A58BCE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3FFC5-62DE-4DB8-9497-FB07046E37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7159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7B3CA08E-5009-48CD-8C68-819476510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xmlns="" id="{39DF8DD7-CD64-40C3-9B35-94E4A5A6E9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14A91584-906E-48DB-BA9D-3B06BE573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669C8-2D7C-413C-828E-648E5213BCB7}" type="datetimeFigureOut">
              <a:rPr lang="tr-TR" smtClean="0"/>
              <a:t>22.1.2021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B47A2B92-340A-40E8-B827-F3EC06E30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610987A2-5455-49C8-A840-C608D3BA2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3FFC5-62DE-4DB8-9497-FB07046E37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835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xmlns="" id="{1FB3FBD1-8F26-4DF4-83B6-5C5B3220C4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xmlns="" id="{B68CE6B7-76C9-4126-AAA6-9C64063874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57B73735-67BF-435C-B22C-CA30036B3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669C8-2D7C-413C-828E-648E5213BCB7}" type="datetimeFigureOut">
              <a:rPr lang="tr-TR" smtClean="0"/>
              <a:t>22.1.2021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489C5E1E-1A7D-49DF-A515-A908F7396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20CA7C89-6E15-47ED-A306-32B48CFF3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3FFC5-62DE-4DB8-9497-FB07046E37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4536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BEFCC230-CE17-4A92-80A9-6D9629E32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1F7D171B-51D8-4373-8E14-D65FCD28A1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14E9EBD7-75E7-41BB-9B1F-38200223C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669C8-2D7C-413C-828E-648E5213BCB7}" type="datetimeFigureOut">
              <a:rPr lang="tr-TR" smtClean="0"/>
              <a:t>22.1.2021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05AD697D-6A12-4A01-AD86-19522F9E2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A941A2C6-CC6E-44E1-82FD-04AD1CC33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3FFC5-62DE-4DB8-9497-FB07046E37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038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75C2CE51-2EC8-448D-B390-C9ECBE008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073F2A0F-20AB-4E80-9F1C-384393F0E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146BBA25-4A66-4EB0-9004-90A82D0F4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669C8-2D7C-413C-828E-648E5213BCB7}" type="datetimeFigureOut">
              <a:rPr lang="tr-TR" smtClean="0"/>
              <a:t>22.1.2021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FD896EC5-62EF-439D-8DCD-01504A0A5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D704C613-BC0E-4036-BBA1-F1F4CC462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3FFC5-62DE-4DB8-9497-FB07046E37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6956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AD2F9658-8700-4540-85B7-C5EB7A25E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550DA703-44C3-4D69-9BEC-EF4601DD2B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A821FE17-5FD7-482D-9B05-5FCC6A8E2E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B5F38111-56E4-4561-B5B5-80AE3A134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669C8-2D7C-413C-828E-648E5213BCB7}" type="datetimeFigureOut">
              <a:rPr lang="tr-TR" smtClean="0"/>
              <a:t>22.1.2021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7C08696E-5244-4903-810B-AA54A84D8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59EB030C-B6D4-41CD-8705-C1EBD4355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3FFC5-62DE-4DB8-9497-FB07046E37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9323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3BDC1D6E-6CAC-4985-BF09-72F6C4FF8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460D36BE-EF3C-4486-91EE-432ED49E5A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BE7A437E-3E36-45EE-9AE0-95DE05CBE5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xmlns="" id="{8D788636-1363-42AE-BCCE-20755437AE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xmlns="" id="{91F73381-7E70-4F88-ADC8-55E3368FED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xmlns="" id="{5A36FEA2-D806-409F-B719-041280703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669C8-2D7C-413C-828E-648E5213BCB7}" type="datetimeFigureOut">
              <a:rPr lang="tr-TR" smtClean="0"/>
              <a:t>22.1.2021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xmlns="" id="{F6CF1061-57DF-4E17-86FA-D2C38FF24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xmlns="" id="{443F3211-FCD8-484A-9A81-148C2FC92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3FFC5-62DE-4DB8-9497-FB07046E37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4224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3E558B0C-3288-4684-9BCF-CBB337BE1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xmlns="" id="{1823B01B-7EA0-49C4-AD61-734EA7BB9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669C8-2D7C-413C-828E-648E5213BCB7}" type="datetimeFigureOut">
              <a:rPr lang="tr-TR" smtClean="0"/>
              <a:t>22.1.2021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xmlns="" id="{0B34CD99-F28E-482C-88D6-3C23CAFBD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xmlns="" id="{CC96A48C-EEAD-4B57-A752-EFE37AFD7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3FFC5-62DE-4DB8-9497-FB07046E37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7109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xmlns="" id="{7559A0DE-511F-4D06-AC32-913061915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669C8-2D7C-413C-828E-648E5213BCB7}" type="datetimeFigureOut">
              <a:rPr lang="tr-TR" smtClean="0"/>
              <a:t>22.1.2021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xmlns="" id="{FC53827A-ABB2-4EA8-AF63-63CA918E0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xmlns="" id="{356CF52A-8875-4707-9CA7-71416FC02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3FFC5-62DE-4DB8-9497-FB07046E37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2552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0A84D244-A04C-4004-BD38-45F381C19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8D48C91E-524D-4C8B-B6CA-F85E79053B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xmlns="" id="{6F5104D5-11BF-4853-928A-7818F510E0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27116B28-3DD1-41E6-B0B3-438905D9F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669C8-2D7C-413C-828E-648E5213BCB7}" type="datetimeFigureOut">
              <a:rPr lang="tr-TR" smtClean="0"/>
              <a:t>22.1.2021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2EE47751-CF9D-43CB-8A40-C80F16B83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E2E9CA14-9111-4DC1-9548-BA0FDB317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3FFC5-62DE-4DB8-9497-FB07046E37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8979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296D776E-6D78-485E-B0F6-B4EA5A596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xmlns="" id="{C50EEA4C-2FD6-4E7C-8213-AD22ACC219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xmlns="" id="{84CF0C3F-0F77-4428-8BDC-7E5EFAE9CE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664B1FD0-26F1-441C-9C21-50D146896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669C8-2D7C-413C-828E-648E5213BCB7}" type="datetimeFigureOut">
              <a:rPr lang="tr-TR" smtClean="0"/>
              <a:t>22.1.2021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B3B19B0D-A2A8-448C-9A41-521AB9A4D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017F8F14-E6AC-47DB-8757-0221B02EA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3FFC5-62DE-4DB8-9497-FB07046E37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4963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xmlns="" id="{1E292745-69F5-4C70-99C3-74783D20E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62E86A72-ED85-4659-A233-1FEB0D6A8E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A7798DDB-2787-411A-B9D5-E81F166F0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669C8-2D7C-413C-828E-648E5213BCB7}" type="datetimeFigureOut">
              <a:rPr lang="tr-TR" smtClean="0"/>
              <a:t>22.1.2021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113197D5-68E2-4A76-8B27-EE9ED4A146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6117C060-5C10-4731-955A-2C29EC70F9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3FFC5-62DE-4DB8-9497-FB07046E37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7433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F3F51243-1B98-4C16-B158-2FE35183F4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283382"/>
          </a:xfrm>
        </p:spPr>
        <p:txBody>
          <a:bodyPr>
            <a:normAutofit/>
          </a:bodyPr>
          <a:lstStyle/>
          <a:p>
            <a:pPr marL="116205" marR="229870">
              <a:spcBef>
                <a:spcPts val="330"/>
              </a:spcBef>
            </a:pPr>
            <a:r>
              <a:rPr lang="tr-TR" sz="3200" b="1" kern="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SAÜ TIP FAKÜLTESİ NÜKLEER TIP A.D</a:t>
            </a:r>
            <a:br>
              <a:rPr lang="tr-TR" sz="3200" b="1" kern="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r>
              <a:rPr lang="tr-TR" sz="3200" b="1" kern="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/>
            </a:r>
            <a:br>
              <a:rPr lang="tr-TR" sz="3200" b="1" kern="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r>
              <a:rPr lang="tr-TR" sz="3200" dirty="0">
                <a:solidFill>
                  <a:srgbClr val="595959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tr-TR" sz="3200" b="1" dirty="0">
                <a:solidFill>
                  <a:srgbClr val="595959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STAJ UYGULAMA PLANI</a:t>
            </a:r>
            <a:r>
              <a:rPr lang="tr-TR" sz="32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/>
            </a:r>
            <a:br>
              <a:rPr lang="tr-TR" sz="32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r>
              <a:rPr lang="tr-TR" sz="32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</a:t>
            </a:r>
            <a:r>
              <a:rPr lang="tr-TR" sz="32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14 Ocak 2021</a:t>
            </a:r>
            <a:r>
              <a:rPr lang="tr-TR" sz="32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/>
            </a:r>
            <a:br>
              <a:rPr lang="tr-TR" sz="32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916647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026B6965-9B62-4637-9661-206A1D1633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067" y="995892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1800" spc="-5" dirty="0">
                <a:solidFill>
                  <a:srgbClr val="595959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   </a:t>
            </a:r>
            <a:r>
              <a:rPr lang="tr-TR" spc="-5" dirty="0">
                <a:solidFill>
                  <a:srgbClr val="595959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Staja gelen tüm öğrencilerden HES kodu sorgusu</a:t>
            </a:r>
            <a:r>
              <a:rPr lang="tr-TR" spc="-50" dirty="0">
                <a:solidFill>
                  <a:srgbClr val="595959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tr-TR" spc="-5" dirty="0">
                <a:solidFill>
                  <a:srgbClr val="595959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yapılacaktır.</a:t>
            </a:r>
            <a:endParaRPr lang="tr-TR" spc="-5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445"/>
              </a:spcBef>
              <a:spcAft>
                <a:spcPts val="0"/>
              </a:spcAft>
              <a:buClr>
                <a:srgbClr val="595959"/>
              </a:buClr>
              <a:buSzPts val="1800"/>
              <a:buNone/>
              <a:tabLst>
                <a:tab pos="529590" algn="l"/>
                <a:tab pos="530225" algn="l"/>
              </a:tabLst>
            </a:pPr>
            <a:endParaRPr lang="tr-TR" spc="-10" dirty="0">
              <a:solidFill>
                <a:srgbClr val="595959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445"/>
              </a:spcBef>
              <a:spcAft>
                <a:spcPts val="0"/>
              </a:spcAft>
              <a:buClr>
                <a:srgbClr val="595959"/>
              </a:buClr>
              <a:buSzPts val="1800"/>
              <a:buNone/>
              <a:tabLst>
                <a:tab pos="529590" algn="l"/>
                <a:tab pos="530225" algn="l"/>
              </a:tabLst>
            </a:pPr>
            <a:r>
              <a:rPr lang="tr-TR" spc="-10" dirty="0">
                <a:solidFill>
                  <a:srgbClr val="595959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  </a:t>
            </a:r>
            <a:r>
              <a:rPr lang="tr-TR" spc="-10" dirty="0">
                <a:solidFill>
                  <a:srgbClr val="595959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Stajyer öğrenciler bölümümüzde iki adet öğretim üyesine eşit şekilde dağıtılacaktır.</a:t>
            </a:r>
          </a:p>
          <a:p>
            <a:pPr marL="0" lvl="0" indent="0">
              <a:spcBef>
                <a:spcPts val="445"/>
              </a:spcBef>
              <a:spcAft>
                <a:spcPts val="0"/>
              </a:spcAft>
              <a:buClr>
                <a:srgbClr val="595959"/>
              </a:buClr>
              <a:buSzPts val="1800"/>
              <a:buNone/>
              <a:tabLst>
                <a:tab pos="529590" algn="l"/>
                <a:tab pos="530225" algn="l"/>
              </a:tabLst>
            </a:pPr>
            <a:endParaRPr lang="tr-TR" spc="-10" dirty="0">
              <a:solidFill>
                <a:srgbClr val="595959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445"/>
              </a:spcBef>
              <a:spcAft>
                <a:spcPts val="0"/>
              </a:spcAft>
              <a:buClr>
                <a:srgbClr val="595959"/>
              </a:buClr>
              <a:buSzPts val="1800"/>
              <a:buNone/>
              <a:tabLst>
                <a:tab pos="529590" algn="l"/>
                <a:tab pos="530225" algn="l"/>
              </a:tabLst>
            </a:pPr>
            <a:r>
              <a:rPr lang="tr-TR" spc="-10" dirty="0">
                <a:solidFill>
                  <a:srgbClr val="595959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  Her staj grubunda ortalama 32-34 öğrenci olduğundan her bir öğretim üyesi saat 9- 15.00 arasında </a:t>
            </a:r>
            <a:r>
              <a:rPr lang="tr-TR" b="1" spc="-10" dirty="0">
                <a:solidFill>
                  <a:srgbClr val="595959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45’ er dakikalık pratik eğitimi ortalama üç öğrenci </a:t>
            </a:r>
            <a:r>
              <a:rPr lang="tr-TR" spc="-10" dirty="0">
                <a:solidFill>
                  <a:srgbClr val="595959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ile planlayacaktır. </a:t>
            </a:r>
          </a:p>
          <a:p>
            <a:pPr marL="0" lvl="0" indent="0">
              <a:spcBef>
                <a:spcPts val="445"/>
              </a:spcBef>
              <a:spcAft>
                <a:spcPts val="0"/>
              </a:spcAft>
              <a:buClr>
                <a:srgbClr val="595959"/>
              </a:buClr>
              <a:buSzPts val="1800"/>
              <a:buNone/>
              <a:tabLst>
                <a:tab pos="529590" algn="l"/>
                <a:tab pos="530225" algn="l"/>
              </a:tabLst>
            </a:pPr>
            <a:endParaRPr lang="tr-TR" spc="-10" dirty="0">
              <a:solidFill>
                <a:srgbClr val="595959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445"/>
              </a:spcBef>
              <a:spcAft>
                <a:spcPts val="0"/>
              </a:spcAft>
              <a:buClr>
                <a:srgbClr val="595959"/>
              </a:buClr>
              <a:buSzPts val="1800"/>
              <a:buNone/>
              <a:tabLst>
                <a:tab pos="529590" algn="l"/>
                <a:tab pos="530225" algn="l"/>
              </a:tabLst>
            </a:pPr>
            <a:r>
              <a:rPr lang="tr-TR" spc="-10" dirty="0">
                <a:solidFill>
                  <a:srgbClr val="595959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  </a:t>
            </a:r>
            <a:r>
              <a:rPr lang="tr-TR" spc="-10" dirty="0">
                <a:solidFill>
                  <a:srgbClr val="595959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</a:t>
            </a:r>
            <a:r>
              <a:rPr lang="tr-TR" spc="-10" dirty="0">
                <a:solidFill>
                  <a:srgbClr val="595959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oplamda dört günlük staj pratik eğitiminde, öğrenciler dönüşümlü olarak iki </a:t>
            </a:r>
            <a:r>
              <a:rPr lang="tr-TR" spc="-10" dirty="0">
                <a:solidFill>
                  <a:srgbClr val="595959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öğretim üyesi ile eğitimlerini tamamlayacaklar.</a:t>
            </a:r>
            <a:endParaRPr lang="tr-TR" spc="-10" dirty="0">
              <a:solidFill>
                <a:srgbClr val="595959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445"/>
              </a:spcBef>
              <a:spcAft>
                <a:spcPts val="0"/>
              </a:spcAft>
              <a:buClr>
                <a:srgbClr val="595959"/>
              </a:buClr>
              <a:buSzPts val="1800"/>
              <a:buNone/>
              <a:tabLst>
                <a:tab pos="529590" algn="l"/>
                <a:tab pos="530225" algn="l"/>
              </a:tabLst>
            </a:pPr>
            <a:endParaRPr lang="tr-TR" sz="1800" spc="-10" dirty="0">
              <a:solidFill>
                <a:srgbClr val="595959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lvl="0" indent="0">
              <a:spcBef>
                <a:spcPts val="445"/>
              </a:spcBef>
              <a:spcAft>
                <a:spcPts val="0"/>
              </a:spcAft>
              <a:buClr>
                <a:srgbClr val="595959"/>
              </a:buClr>
              <a:buSzPts val="1800"/>
              <a:buNone/>
              <a:tabLst>
                <a:tab pos="529590" algn="l"/>
                <a:tab pos="530225" algn="l"/>
              </a:tabLst>
            </a:pPr>
            <a:endParaRPr lang="tr-TR" sz="1800" spc="-10" dirty="0">
              <a:solidFill>
                <a:srgbClr val="595959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lvl="0" indent="0">
              <a:spcBef>
                <a:spcPts val="445"/>
              </a:spcBef>
              <a:spcAft>
                <a:spcPts val="0"/>
              </a:spcAft>
              <a:buClr>
                <a:srgbClr val="595959"/>
              </a:buClr>
              <a:buSzPts val="1800"/>
              <a:buNone/>
              <a:tabLst>
                <a:tab pos="529590" algn="l"/>
                <a:tab pos="530225" algn="l"/>
              </a:tabLst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62700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33718CBF-A7B3-4507-9DF2-C28EAD414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1" dirty="0">
                <a:solidFill>
                  <a:srgbClr val="595959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Pratik uygulama</a:t>
            </a:r>
            <a:r>
              <a:rPr lang="tr-TR" sz="2800" b="1" spc="-15" dirty="0">
                <a:solidFill>
                  <a:srgbClr val="595959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tr-TR" sz="2800" b="1" dirty="0">
                <a:solidFill>
                  <a:srgbClr val="595959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yerleri;</a:t>
            </a:r>
            <a:endParaRPr lang="tr-T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xmlns="" id="{21421B98-5AB6-42A7-9A64-0A6FF850685F}"/>
              </a:ext>
            </a:extLst>
          </p:cNvPr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91440">
              <a:spcBef>
                <a:spcPts val="355"/>
              </a:spcBef>
            </a:pPr>
            <a:r>
              <a:rPr lang="tr-TR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Dr. </a:t>
            </a:r>
            <a:r>
              <a:rPr lang="tr-TR" sz="24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Öğr</a:t>
            </a:r>
            <a:r>
              <a:rPr lang="tr-TR" sz="24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 Üyesi Huri Tilla İLÇE</a:t>
            </a:r>
            <a:endParaRPr lang="tr-TR" sz="24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90805">
              <a:spcBef>
                <a:spcPts val="355"/>
              </a:spcBef>
              <a:spcAft>
                <a:spcPts val="0"/>
              </a:spcAft>
            </a:pPr>
            <a:r>
              <a:rPr lang="tr-TR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Korucuk Kampüs Nükleer Tıp A. D</a:t>
            </a:r>
          </a:p>
          <a:p>
            <a:pPr marL="91440">
              <a:spcBef>
                <a:spcPts val="295"/>
              </a:spcBef>
            </a:pPr>
            <a:r>
              <a:rPr lang="tr-TR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Dr. </a:t>
            </a:r>
            <a:r>
              <a:rPr lang="tr-TR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Öğr</a:t>
            </a:r>
            <a:r>
              <a:rPr lang="tr-TR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 Üyesi Esra ÇİFTÇİ</a:t>
            </a:r>
            <a:endParaRPr lang="tr-TR" sz="24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91440">
              <a:spcBef>
                <a:spcPts val="295"/>
              </a:spcBef>
              <a:spcAft>
                <a:spcPts val="0"/>
              </a:spcAft>
            </a:pPr>
            <a:r>
              <a:rPr lang="tr-T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Korucuk Kampüs Nükleer Tıp A. D</a:t>
            </a:r>
            <a:endParaRPr lang="tr-TR" sz="24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234604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91B69FB2-ECB4-4305-BF5C-FBA03C15F7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71627"/>
            <a:ext cx="10515600" cy="6181106"/>
          </a:xfrm>
        </p:spPr>
        <p:txBody>
          <a:bodyPr>
            <a:normAutofit/>
          </a:bodyPr>
          <a:lstStyle/>
          <a:p>
            <a:pPr marL="342900" lvl="0" indent="-342900">
              <a:spcBef>
                <a:spcPts val="1375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 panose="020B0604020202020204" pitchFamily="34" charset="0"/>
              <a:buChar char="●"/>
              <a:tabLst>
                <a:tab pos="358140" algn="l"/>
                <a:tab pos="358775" algn="l"/>
              </a:tabLst>
            </a:pPr>
            <a:r>
              <a:rPr lang="tr-TR" spc="-5" dirty="0">
                <a:solidFill>
                  <a:srgbClr val="595959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Öğrenciler pratik uygulama için Nükleer Tıp Kliniği Konvansiyonel ve PET/BT bölümlerinde dönüşümlü olarak üç kişilik gruplar halinde sabah saat 9:00-15:00 arasında 45’er dakikalık süre ile bulunacaklar. </a:t>
            </a:r>
            <a:endParaRPr lang="tr-TR" spc="-5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1465"/>
              </a:spcBef>
              <a:buClr>
                <a:srgbClr val="595959"/>
              </a:buClr>
              <a:buSzPts val="1800"/>
              <a:buFont typeface="Arial" panose="020B0604020202020204" pitchFamily="34" charset="0"/>
              <a:buChar char="●"/>
              <a:tabLst>
                <a:tab pos="358140" algn="l"/>
                <a:tab pos="358775" algn="l"/>
              </a:tabLst>
            </a:pPr>
            <a:r>
              <a:rPr lang="tr-TR" b="1" spc="-5" dirty="0">
                <a:solidFill>
                  <a:srgbClr val="595959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</a:t>
            </a:r>
            <a:r>
              <a:rPr lang="tr-TR" b="1" spc="-5" dirty="0">
                <a:solidFill>
                  <a:srgbClr val="595959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ir öğretim üyesi </a:t>
            </a:r>
            <a:r>
              <a:rPr lang="tr-TR" spc="-5" dirty="0">
                <a:solidFill>
                  <a:srgbClr val="595959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öğrencileri ile kendileri için belirlenen 45’er dakikalık pratik süresince </a:t>
            </a:r>
            <a:r>
              <a:rPr lang="tr-TR" b="1" spc="-5" dirty="0">
                <a:solidFill>
                  <a:srgbClr val="595959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bir gün konvansiyonel </a:t>
            </a:r>
            <a:r>
              <a:rPr lang="tr-TR" spc="-5" dirty="0">
                <a:solidFill>
                  <a:srgbClr val="595959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nükleer tıp çekimleri ve raporlama için </a:t>
            </a:r>
            <a:r>
              <a:rPr lang="tr-TR" b="1" spc="-5" dirty="0" err="1">
                <a:solidFill>
                  <a:srgbClr val="595959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sintigrafik</a:t>
            </a:r>
            <a:r>
              <a:rPr lang="tr-TR" b="1" spc="-5" dirty="0">
                <a:solidFill>
                  <a:srgbClr val="595959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tetkikleri </a:t>
            </a:r>
            <a:r>
              <a:rPr lang="tr-TR" spc="-5" dirty="0">
                <a:solidFill>
                  <a:srgbClr val="595959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takip ederken, </a:t>
            </a:r>
          </a:p>
          <a:p>
            <a:pPr marL="342900" lvl="0" indent="-342900">
              <a:spcBef>
                <a:spcPts val="1465"/>
              </a:spcBef>
              <a:buClr>
                <a:srgbClr val="595959"/>
              </a:buClr>
              <a:buSzPts val="1800"/>
              <a:buFont typeface="Arial" panose="020B0604020202020204" pitchFamily="34" charset="0"/>
              <a:buChar char="●"/>
              <a:tabLst>
                <a:tab pos="358140" algn="l"/>
                <a:tab pos="358775" algn="l"/>
              </a:tabLst>
            </a:pPr>
            <a:r>
              <a:rPr lang="tr-TR" b="1" spc="-5" dirty="0">
                <a:solidFill>
                  <a:srgbClr val="595959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</a:t>
            </a:r>
            <a:r>
              <a:rPr lang="tr-TR" b="1" spc="-5" dirty="0">
                <a:solidFill>
                  <a:srgbClr val="595959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iğer öğretim üyesi </a:t>
            </a:r>
            <a:r>
              <a:rPr lang="tr-TR" spc="-5" dirty="0">
                <a:solidFill>
                  <a:srgbClr val="595959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kendi grubuna düşen öğrenciler ile </a:t>
            </a:r>
            <a:r>
              <a:rPr lang="tr-TR" b="1" spc="-5" dirty="0">
                <a:solidFill>
                  <a:srgbClr val="595959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PET/BT çekim </a:t>
            </a:r>
            <a:r>
              <a:rPr lang="tr-TR" spc="-5" dirty="0">
                <a:solidFill>
                  <a:srgbClr val="595959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ve raporlama tekniğine eşlik edecek. </a:t>
            </a:r>
          </a:p>
          <a:p>
            <a:pPr marL="342900" lvl="0" indent="-342900">
              <a:spcBef>
                <a:spcPts val="1465"/>
              </a:spcBef>
              <a:buClr>
                <a:srgbClr val="595959"/>
              </a:buClr>
              <a:buSzPts val="1800"/>
              <a:buFont typeface="Arial" panose="020B0604020202020204" pitchFamily="34" charset="0"/>
              <a:buChar char="●"/>
              <a:tabLst>
                <a:tab pos="358140" algn="l"/>
                <a:tab pos="358775" algn="l"/>
              </a:tabLst>
            </a:pPr>
            <a:r>
              <a:rPr lang="tr-TR" spc="-5" dirty="0">
                <a:solidFill>
                  <a:srgbClr val="595959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Bir sonraki gün gruplar yer değiştirirken, staj süresince tüm öğrencilerin dönüşümlü olarak iki öğretim üyesi ile her iki bölümde toplamda ikişer gün çekim ve raporlamaya eşlik etmesi sağlanacak.</a:t>
            </a:r>
            <a:endParaRPr lang="tr-TR" spc="-5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/>
            </a:r>
            <a:br>
              <a:rPr lang="tr-TR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4773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2B73ACFC-32B2-45C0-9D79-B4D72270F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400" dirty="0">
                <a:solidFill>
                  <a:srgbClr val="595959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Sınav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979DE827-E41A-42CC-B97A-AA07A7534F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899795" lvl="0" indent="-342900">
              <a:lnSpc>
                <a:spcPct val="120000"/>
              </a:lnSpc>
              <a:spcBef>
                <a:spcPts val="445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Wingdings" panose="05000000000000000000" pitchFamily="2" charset="2"/>
              <a:buChar char=""/>
              <a:tabLst>
                <a:tab pos="358140" algn="l"/>
                <a:tab pos="358775" algn="l"/>
              </a:tabLst>
            </a:pPr>
            <a:r>
              <a:rPr lang="tr-TR" dirty="0">
                <a:solidFill>
                  <a:srgbClr val="595959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Sınav stajın son günü (cuma günü) saat 9:00’da Anabilim </a:t>
            </a:r>
            <a:r>
              <a:rPr lang="tr-TR" dirty="0">
                <a:solidFill>
                  <a:srgbClr val="595959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D</a:t>
            </a:r>
            <a:r>
              <a:rPr lang="tr-TR" dirty="0">
                <a:solidFill>
                  <a:srgbClr val="595959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alı öğretim üyesi odalarında gerçekleştirilecek. </a:t>
            </a:r>
            <a:endParaRPr lang="tr-TR" dirty="0">
              <a:effectLst/>
              <a:latin typeface="Times New Roman" panose="02020603050405020304" pitchFamily="18" charset="0"/>
              <a:ea typeface="Wingdings" panose="05000000000000000000" pitchFamily="2" charset="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160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Wingdings" panose="05000000000000000000" pitchFamily="2" charset="2"/>
              <a:buChar char=""/>
              <a:tabLst>
                <a:tab pos="358140" algn="l"/>
                <a:tab pos="358775" algn="l"/>
              </a:tabLst>
            </a:pPr>
            <a:r>
              <a:rPr lang="tr-TR" b="1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Sınav sabah </a:t>
            </a:r>
            <a:r>
              <a:rPr lang="tr-TR" b="1" dirty="0">
                <a:solidFill>
                  <a:srgbClr val="595959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09.00 da başlayacak her bir öğrenci 15 dakika süre ile sırası ile her iki öğretim üyesi tarafından sınava tabi tutulacak. </a:t>
            </a:r>
            <a:r>
              <a:rPr lang="tr-TR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marR="494030" lvl="0" indent="-342900">
              <a:lnSpc>
                <a:spcPct val="120000"/>
              </a:lnSpc>
              <a:spcAft>
                <a:spcPts val="0"/>
              </a:spcAft>
              <a:buClr>
                <a:srgbClr val="595959"/>
              </a:buClr>
              <a:buSzPts val="1800"/>
              <a:buFont typeface="Wingdings" panose="05000000000000000000" pitchFamily="2" charset="2"/>
              <a:buChar char=""/>
              <a:tabLst>
                <a:tab pos="358140" algn="l"/>
                <a:tab pos="358775" algn="l"/>
              </a:tabLst>
            </a:pPr>
            <a:r>
              <a:rPr lang="tr-TR" dirty="0">
                <a:solidFill>
                  <a:srgbClr val="595959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Öğrenciler belirtilen sınav saatlerinden 15 dakika önce sınav yerlerinde</a:t>
            </a:r>
            <a:r>
              <a:rPr lang="tr-TR" spc="-200" dirty="0">
                <a:solidFill>
                  <a:srgbClr val="595959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tr-TR" dirty="0">
                <a:solidFill>
                  <a:srgbClr val="595959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hazır bulunmalıdırlar</a:t>
            </a:r>
            <a:endParaRPr lang="tr-TR" dirty="0">
              <a:effectLst/>
              <a:latin typeface="Times New Roman" panose="02020603050405020304" pitchFamily="18" charset="0"/>
              <a:ea typeface="Wingdings" panose="05000000000000000000" pitchFamily="2" charset="2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33314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B056B578-68FB-4AF5-97D9-C4BD26689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200" dirty="0">
                <a:solidFill>
                  <a:srgbClr val="595959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Staj süresince ve Sınavda aşağıdaki öğrenim çıktıları</a:t>
            </a:r>
            <a:r>
              <a:rPr lang="tr-TR" sz="3200" spc="-45" dirty="0">
                <a:solidFill>
                  <a:srgbClr val="595959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 </a:t>
            </a:r>
            <a:r>
              <a:rPr lang="tr-TR" sz="3200" dirty="0">
                <a:solidFill>
                  <a:srgbClr val="595959"/>
                </a:solidFill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Times New Roman" panose="02020603050405020304" pitchFamily="18" charset="0"/>
              </a:rPr>
              <a:t>ölçülecektir</a:t>
            </a:r>
            <a:r>
              <a:rPr lang="tr-TR" sz="180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/>
            </a:r>
            <a:br>
              <a:rPr lang="tr-TR" sz="1800" dirty="0">
                <a:effectLst/>
                <a:latin typeface="Arial" panose="020B0604020202020204" pitchFamily="34" charset="0"/>
                <a:ea typeface="Wingdings" panose="05000000000000000000" pitchFamily="2" charset="2"/>
                <a:cs typeface="Wingdings" panose="05000000000000000000" pitchFamily="2" charset="2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6811BC07-E7F2-49E9-A734-7B5B6891F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8134" y="1690688"/>
            <a:ext cx="10515600" cy="4351338"/>
          </a:xfrm>
        </p:spPr>
        <p:txBody>
          <a:bodyPr/>
          <a:lstStyle/>
          <a:p>
            <a:pPr marL="342900" lvl="0" indent="-342900">
              <a:spcBef>
                <a:spcPts val="240"/>
              </a:spcBef>
              <a:spcAft>
                <a:spcPts val="0"/>
              </a:spcAft>
              <a:buFont typeface="+mj-lt"/>
              <a:buAutoNum type="arabicPeriod"/>
              <a:tabLst>
                <a:tab pos="415290" algn="l"/>
                <a:tab pos="415925" algn="l"/>
              </a:tabLst>
            </a:pPr>
            <a:r>
              <a:rPr lang="tr-TR" spc="-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Sintigrafik</a:t>
            </a:r>
            <a:r>
              <a:rPr lang="tr-TR" spc="-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tetkiklerde kullanılacak radyoaktif maddenin hazırlanması ve ilgili </a:t>
            </a:r>
            <a:r>
              <a:rPr lang="tr-TR" spc="-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farmasötikle</a:t>
            </a:r>
            <a:r>
              <a:rPr lang="tr-TR" spc="-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bağlanmasına yönelik sıcak oda uygulamalarını kavrayabilme,</a:t>
            </a:r>
            <a:endParaRPr lang="tr-TR" spc="-5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>
              <a:spcBef>
                <a:spcPts val="240"/>
              </a:spcBef>
              <a:spcAft>
                <a:spcPts val="0"/>
              </a:spcAft>
              <a:buFont typeface="+mj-lt"/>
              <a:buAutoNum type="arabicPeriod"/>
              <a:tabLst>
                <a:tab pos="415290" algn="l"/>
                <a:tab pos="415925" algn="l"/>
              </a:tabLst>
            </a:pPr>
            <a:r>
              <a:rPr lang="tr-TR" spc="-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PET/BT tetkiki için gerekli sıcak oda uygulamalarını öğrenmesini sağlama,</a:t>
            </a:r>
            <a:endParaRPr lang="tr-TR" spc="-5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15290" algn="l"/>
                <a:tab pos="415925" algn="l"/>
              </a:tabLst>
            </a:pPr>
            <a:r>
              <a:rPr lang="tr-TR" spc="-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Hastanın sintigrafi ve PET/BT çekimi öncesi değerlendirilmesi, dosyasının hazırlanması</a:t>
            </a:r>
            <a:endParaRPr lang="tr-TR" spc="-5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>
              <a:spcBef>
                <a:spcPts val="240"/>
              </a:spcBef>
              <a:spcAft>
                <a:spcPts val="0"/>
              </a:spcAft>
              <a:buFont typeface="+mj-lt"/>
              <a:buAutoNum type="arabicPeriod"/>
              <a:tabLst>
                <a:tab pos="415290" algn="l"/>
                <a:tab pos="415925" algn="l"/>
              </a:tabLst>
            </a:pPr>
            <a:r>
              <a:rPr lang="tr-TR" spc="-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Nükleer tıp tetkiklerinin </a:t>
            </a:r>
            <a:r>
              <a:rPr lang="tr-TR" spc="-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endikasyonlarını</a:t>
            </a:r>
            <a:r>
              <a:rPr lang="tr-TR" spc="-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 öğrenme, </a:t>
            </a:r>
            <a:endParaRPr lang="tr-TR" spc="-5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>
              <a:spcBef>
                <a:spcPts val="240"/>
              </a:spcBef>
              <a:spcAft>
                <a:spcPts val="0"/>
              </a:spcAft>
              <a:buFont typeface="+mj-lt"/>
              <a:buAutoNum type="arabicPeriod"/>
              <a:tabLst>
                <a:tab pos="415290" algn="l"/>
                <a:tab pos="415925" algn="l"/>
              </a:tabLst>
            </a:pPr>
            <a:r>
              <a:rPr lang="tr-TR" spc="-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Nükleer tıp tetkiklerinin yorumlamasını kavrayabilme.</a:t>
            </a:r>
            <a:endParaRPr lang="tr-TR" spc="-5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82306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304</Words>
  <Application>Microsoft Office PowerPoint</Application>
  <PresentationFormat>Geniş ekran</PresentationFormat>
  <Paragraphs>30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Wingdings</vt:lpstr>
      <vt:lpstr>Office Teması</vt:lpstr>
      <vt:lpstr>SAÜ TIP FAKÜLTESİ NÜKLEER TIP A.D   STAJ UYGULAMA PLANI                                                                                                  14 Ocak 2021 </vt:lpstr>
      <vt:lpstr>PowerPoint Sunusu</vt:lpstr>
      <vt:lpstr>Pratik uygulama yerleri;</vt:lpstr>
      <vt:lpstr>PowerPoint Sunusu</vt:lpstr>
      <vt:lpstr>Sınav</vt:lpstr>
      <vt:lpstr>Staj süresince ve Sınavda aşağıdaki öğrenim çıktıları ölçülecektir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SAÜ TIP FAKÜLTESİ NÜKLEER TIP A.D   STAJ UYGULAMA PLANI                                                                                                  14 Ocak 2021</dc:title>
  <dc:creator>huri tilla ilçe</dc:creator>
  <cp:lastModifiedBy>Sau</cp:lastModifiedBy>
  <cp:revision>14</cp:revision>
  <dcterms:created xsi:type="dcterms:W3CDTF">2021-01-13T19:52:35Z</dcterms:created>
  <dcterms:modified xsi:type="dcterms:W3CDTF">2021-01-22T11:36:11Z</dcterms:modified>
</cp:coreProperties>
</file>