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55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D2269A6D-BA99-4A13-AC77-3F1CBA1849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="" xmlns:a16="http://schemas.microsoft.com/office/drawing/2014/main" id="{DB29C83B-D111-4093-A435-772AB9E85E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4107EDDA-4EA5-4EDD-AC69-D51064376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787D-8374-4358-8BCC-4D048C064988}" type="datetimeFigureOut">
              <a:rPr lang="tr-TR" smtClean="0"/>
              <a:pPr/>
              <a:t>22.1.2021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8DFB7037-3BC2-41E5-BC15-EB1B0EC06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116026DB-B924-4725-B873-984778AA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C84-A7B1-4429-907A-2FC38AC9BF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4916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CDEE2F7C-90C1-4C81-9315-3FD34DE3C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="" xmlns:a16="http://schemas.microsoft.com/office/drawing/2014/main" id="{0868FAB6-EE43-439E-91F0-5163BC86E7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B495E4C3-C2F4-4303-B5AB-2FAF1EDCC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787D-8374-4358-8BCC-4D048C064988}" type="datetimeFigureOut">
              <a:rPr lang="tr-TR" smtClean="0"/>
              <a:pPr/>
              <a:t>22.1.2021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3B614C0F-9E8E-4543-B8F8-D418C07D8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AFEC3793-F00E-4CA0-B5D0-836D6FD8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C84-A7B1-4429-907A-2FC38AC9BF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9637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="" xmlns:a16="http://schemas.microsoft.com/office/drawing/2014/main" id="{E129BCD3-2640-466A-9B6E-5FD6F748F4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="" xmlns:a16="http://schemas.microsoft.com/office/drawing/2014/main" id="{74A99741-42E6-4622-83A4-70E9A9F77D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FFF38CBC-DE25-4CF6-83CA-32EE073BA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787D-8374-4358-8BCC-4D048C064988}" type="datetimeFigureOut">
              <a:rPr lang="tr-TR" smtClean="0"/>
              <a:pPr/>
              <a:t>22.1.2021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F4F40E27-962E-45D5-A1CC-60728129D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8787DF32-4484-487A-8C44-3A40EDA0B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C84-A7B1-4429-907A-2FC38AC9BF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2515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E5D54E8C-C55F-42E4-BE59-09A966E0F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CC8DD8F9-F6E2-4DD8-A737-620168F5D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6DC97CD4-7094-462D-880A-28A2D4911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787D-8374-4358-8BCC-4D048C064988}" type="datetimeFigureOut">
              <a:rPr lang="tr-TR" smtClean="0"/>
              <a:pPr/>
              <a:t>22.1.2021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73FBDFC7-5265-4F2B-B0D8-F61CEC6EB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AA791332-EB86-4228-8607-EA9BD069E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C84-A7B1-4429-907A-2FC38AC9BF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6913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E596F9AB-0433-4E16-9B6B-D1A6A9E5F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="" xmlns:a16="http://schemas.microsoft.com/office/drawing/2014/main" id="{3FDD7720-4E4B-483F-BD11-D7B0427BB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0BE53B10-448E-4FB4-A756-AB8ED835E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787D-8374-4358-8BCC-4D048C064988}" type="datetimeFigureOut">
              <a:rPr lang="tr-TR" smtClean="0"/>
              <a:pPr/>
              <a:t>22.1.2021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4CF0AC42-28B7-4B20-8AAA-303902137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5EEBBF29-86CF-487C-9C76-54828DEE2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C84-A7B1-4429-907A-2FC38AC9BF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6277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7FE234F6-11FF-4849-BA1F-64E8F6C4C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991F4A23-9276-4E1D-B3AA-90092714C7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="" xmlns:a16="http://schemas.microsoft.com/office/drawing/2014/main" id="{7F0F564E-C40E-4C01-BE54-A035CE7116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="" xmlns:a16="http://schemas.microsoft.com/office/drawing/2014/main" id="{5DAA6E7B-BA97-4889-87E2-36E5D4426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787D-8374-4358-8BCC-4D048C064988}" type="datetimeFigureOut">
              <a:rPr lang="tr-TR" smtClean="0"/>
              <a:pPr/>
              <a:t>22.1.2021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="" xmlns:a16="http://schemas.microsoft.com/office/drawing/2014/main" id="{9006529E-E323-4441-B566-DA5B36D47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="" xmlns:a16="http://schemas.microsoft.com/office/drawing/2014/main" id="{C9233AC8-2CEF-41E6-B0B9-0D59FA711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C84-A7B1-4429-907A-2FC38AC9BF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9632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CB131DA6-6274-44E0-BCE7-332066B17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="" xmlns:a16="http://schemas.microsoft.com/office/drawing/2014/main" id="{60A4E720-800D-49D3-AC14-452673512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="" xmlns:a16="http://schemas.microsoft.com/office/drawing/2014/main" id="{30A9069F-6397-4259-A110-FCA1D2037E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="" xmlns:a16="http://schemas.microsoft.com/office/drawing/2014/main" id="{65D056D8-E560-44FA-BE53-86E1164298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="" xmlns:a16="http://schemas.microsoft.com/office/drawing/2014/main" id="{C1A644F7-FE2B-4AAD-881F-7DED368BF3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="" xmlns:a16="http://schemas.microsoft.com/office/drawing/2014/main" id="{A25032B5-03D3-460F-8057-B377ECA3D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787D-8374-4358-8BCC-4D048C064988}" type="datetimeFigureOut">
              <a:rPr lang="tr-TR" smtClean="0"/>
              <a:pPr/>
              <a:t>22.1.2021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="" xmlns:a16="http://schemas.microsoft.com/office/drawing/2014/main" id="{C1B8025C-2AE5-4F0E-9CFA-4E115B964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="" xmlns:a16="http://schemas.microsoft.com/office/drawing/2014/main" id="{C8CE839F-229F-415B-9D6F-0631894DD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C84-A7B1-4429-907A-2FC38AC9BF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6202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A34B5124-DC0E-4898-812D-C348F7A34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="" xmlns:a16="http://schemas.microsoft.com/office/drawing/2014/main" id="{F2D3C935-D335-4F21-82CB-B8C9776EB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787D-8374-4358-8BCC-4D048C064988}" type="datetimeFigureOut">
              <a:rPr lang="tr-TR" smtClean="0"/>
              <a:pPr/>
              <a:t>22.1.2021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B2FFBE79-008A-45A6-8A5D-93B375095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="" xmlns:a16="http://schemas.microsoft.com/office/drawing/2014/main" id="{EEFD9720-F3B8-4E7A-BD5B-F13DED19A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C84-A7B1-4429-907A-2FC38AC9BF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9340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="" xmlns:a16="http://schemas.microsoft.com/office/drawing/2014/main" id="{1A882A53-B737-4383-8D6B-FBE1D1A6C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787D-8374-4358-8BCC-4D048C064988}" type="datetimeFigureOut">
              <a:rPr lang="tr-TR" smtClean="0"/>
              <a:pPr/>
              <a:t>22.1.2021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="" xmlns:a16="http://schemas.microsoft.com/office/drawing/2014/main" id="{C6D4FFAD-FF54-4452-8B19-CB0D15AF5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="" xmlns:a16="http://schemas.microsoft.com/office/drawing/2014/main" id="{F8878438-0E40-4022-84BD-725DE3C1B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C84-A7B1-4429-907A-2FC38AC9BF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8982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07EC3897-930B-4EE8-BF65-B13F56AF2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E9ECF076-00D2-4BDC-BD96-76B9A73B56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="" xmlns:a16="http://schemas.microsoft.com/office/drawing/2014/main" id="{A5E578C9-44FC-43CB-A45D-CD00585D54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="" xmlns:a16="http://schemas.microsoft.com/office/drawing/2014/main" id="{B7A83E9D-1279-4961-968E-CBA80ACF1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787D-8374-4358-8BCC-4D048C064988}" type="datetimeFigureOut">
              <a:rPr lang="tr-TR" smtClean="0"/>
              <a:pPr/>
              <a:t>22.1.2021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="" xmlns:a16="http://schemas.microsoft.com/office/drawing/2014/main" id="{D6484D38-BC62-406E-AABD-2192E0FCD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="" xmlns:a16="http://schemas.microsoft.com/office/drawing/2014/main" id="{1A63AE1A-4E66-493B-A407-40D74C035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C84-A7B1-4429-907A-2FC38AC9BF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2011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CEFC3710-4304-4F24-9031-FFEC5AA15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="" xmlns:a16="http://schemas.microsoft.com/office/drawing/2014/main" id="{CF1D46E4-F2DC-417B-9AD4-C07763E78C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="" xmlns:a16="http://schemas.microsoft.com/office/drawing/2014/main" id="{06E74EA1-D04B-4471-B55D-3490A3A441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="" xmlns:a16="http://schemas.microsoft.com/office/drawing/2014/main" id="{D4B2222F-72AE-4228-B2F4-3DAC38DD5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3787D-8374-4358-8BCC-4D048C064988}" type="datetimeFigureOut">
              <a:rPr lang="tr-TR" smtClean="0"/>
              <a:pPr/>
              <a:t>22.1.2021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="" xmlns:a16="http://schemas.microsoft.com/office/drawing/2014/main" id="{62FB2D7F-2C48-4E9C-8A79-1687A3317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="" xmlns:a16="http://schemas.microsoft.com/office/drawing/2014/main" id="{CC5693ED-A240-4F95-A190-C3C17353A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C84-A7B1-4429-907A-2FC38AC9BF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8138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="" xmlns:a16="http://schemas.microsoft.com/office/drawing/2014/main" id="{1830A551-2E0B-4D5F-AA7D-99C17DC8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="" xmlns:a16="http://schemas.microsoft.com/office/drawing/2014/main" id="{925C2469-4BAD-4F48-ABAC-74417363F9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7A11F4C5-2F5D-4AB6-A142-0C03811355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3787D-8374-4358-8BCC-4D048C064988}" type="datetimeFigureOut">
              <a:rPr lang="tr-TR" smtClean="0"/>
              <a:pPr/>
              <a:t>22.1.2021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CD9A7018-7E4A-40D3-B18A-2C77417744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A5FE4BF4-66E5-4E7F-8046-8E7D3ADDAC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00C84-A7B1-4429-907A-2FC38AC9BF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5083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6BDE4AF9-9753-4F84-9006-3B3D00D97A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22363"/>
            <a:ext cx="9144000" cy="3671668"/>
          </a:xfrm>
        </p:spPr>
        <p:txBody>
          <a:bodyPr>
            <a:normAutofit/>
          </a:bodyPr>
          <a:lstStyle/>
          <a:p>
            <a:r>
              <a:rPr lang="tr-TR" sz="3600" b="1" dirty="0"/>
              <a:t>SAÜ TIP FAKÜLTESİ </a:t>
            </a:r>
            <a:r>
              <a:rPr lang="tr-TR" sz="3600" b="1" dirty="0" smtClean="0"/>
              <a:t/>
            </a:r>
            <a:br>
              <a:rPr lang="tr-TR" sz="3600" b="1" dirty="0" smtClean="0"/>
            </a:br>
            <a:r>
              <a:rPr lang="tr-TR" sz="3600" b="1" dirty="0" smtClean="0"/>
              <a:t>RADYOLOJİ </a:t>
            </a:r>
            <a:r>
              <a:rPr lang="tr-TR" sz="3600" b="1" dirty="0"/>
              <a:t>ANABİLİM </a:t>
            </a:r>
            <a:r>
              <a:rPr lang="tr-TR" sz="3600" b="1" dirty="0" smtClean="0"/>
              <a:t>DALI</a:t>
            </a:r>
            <a:br>
              <a:rPr lang="tr-TR" sz="3600" b="1" dirty="0" smtClean="0"/>
            </a:br>
            <a:r>
              <a:rPr lang="tr-TR" sz="3600" b="1" dirty="0" smtClean="0"/>
              <a:t>DÖNEM 4 RADYOLOJİ STAJI </a:t>
            </a:r>
            <a:br>
              <a:rPr lang="tr-TR" sz="3600" b="1" dirty="0" smtClean="0"/>
            </a:br>
            <a:r>
              <a:rPr lang="tr-TR" sz="3600" b="1" dirty="0" smtClean="0"/>
              <a:t>PRATİK EĞİTİMİ </a:t>
            </a:r>
            <a:br>
              <a:rPr lang="tr-TR" sz="3600" b="1" dirty="0" smtClean="0"/>
            </a:br>
            <a:r>
              <a:rPr lang="tr-TR" sz="3600" b="1" dirty="0" smtClean="0"/>
              <a:t>UYGULAMA PLANI</a:t>
            </a:r>
            <a:r>
              <a:rPr lang="tr-TR" sz="3600" b="1" dirty="0"/>
              <a:t/>
            </a:r>
            <a:br>
              <a:rPr lang="tr-TR" sz="3600" b="1" dirty="0"/>
            </a:br>
            <a:r>
              <a:rPr lang="tr-TR" sz="1800" b="1" dirty="0" smtClean="0">
                <a:solidFill>
                  <a:prstClr val="black"/>
                </a:solidFill>
              </a:rPr>
              <a:t>14 OCAK 2021 </a:t>
            </a:r>
            <a:r>
              <a:rPr lang="tr-TR" sz="3200" dirty="0" smtClean="0"/>
              <a:t/>
            </a:r>
            <a:br>
              <a:rPr lang="tr-TR" sz="3200" dirty="0" smtClean="0"/>
            </a:br>
            <a:endParaRPr lang="tr-TR" sz="3600" b="1" dirty="0"/>
          </a:p>
        </p:txBody>
      </p:sp>
      <p:sp>
        <p:nvSpPr>
          <p:cNvPr id="3" name="Alt Başlık 2">
            <a:extLst>
              <a:ext uri="{FF2B5EF4-FFF2-40B4-BE49-F238E27FC236}">
                <a16:creationId xmlns="" xmlns:a16="http://schemas.microsoft.com/office/drawing/2014/main" id="{ADC1CE76-99BC-47E3-B7C3-36BA14CDE5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19421" y="4783724"/>
            <a:ext cx="9144000" cy="1655762"/>
          </a:xfrm>
        </p:spPr>
        <p:txBody>
          <a:bodyPr>
            <a:normAutofit/>
          </a:bodyPr>
          <a:lstStyle/>
          <a:p>
            <a:r>
              <a:rPr lang="tr-TR" sz="1800" b="1" dirty="0" smtClean="0"/>
              <a:t>Prof. Dr. </a:t>
            </a:r>
            <a:r>
              <a:rPr lang="tr-TR" sz="1800" b="1" dirty="0" err="1" smtClean="0"/>
              <a:t>M.Halil</a:t>
            </a:r>
            <a:r>
              <a:rPr lang="tr-TR" sz="1800" b="1" dirty="0" smtClean="0"/>
              <a:t> Öztürk  (A.D </a:t>
            </a:r>
            <a:r>
              <a:rPr lang="tr-TR" sz="1800" b="1" dirty="0" err="1" smtClean="0"/>
              <a:t>Bşk</a:t>
            </a:r>
            <a:r>
              <a:rPr lang="tr-TR" sz="1800" b="1" dirty="0" smtClean="0"/>
              <a:t> ve Eğit. Sorumlusu)</a:t>
            </a:r>
          </a:p>
          <a:p>
            <a:r>
              <a:rPr lang="tr-TR" sz="1800" b="1" dirty="0" smtClean="0"/>
              <a:t>Doç. Dr. Yasemin Gündüz (İdari Sorumlusu)</a:t>
            </a:r>
          </a:p>
          <a:p>
            <a:r>
              <a:rPr lang="tr-TR" sz="1800" b="1" dirty="0" smtClean="0"/>
              <a:t>Dr. </a:t>
            </a:r>
            <a:r>
              <a:rPr lang="tr-TR" sz="1800" b="1" dirty="0" err="1" smtClean="0"/>
              <a:t>Öğr</a:t>
            </a:r>
            <a:r>
              <a:rPr lang="tr-TR" sz="1800" b="1" dirty="0" smtClean="0"/>
              <a:t>. Üyesi Alper Karacan (</a:t>
            </a:r>
            <a:r>
              <a:rPr lang="tr-TR" sz="1800" b="1" dirty="0"/>
              <a:t>Staj </a:t>
            </a:r>
            <a:r>
              <a:rPr lang="tr-TR" sz="1800" b="1" dirty="0" smtClean="0"/>
              <a:t>Sorumlusu)</a:t>
            </a:r>
            <a:endParaRPr lang="tr-TR" sz="1800" b="1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724" y="2222695"/>
            <a:ext cx="1385618" cy="1429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2407" y="2192213"/>
            <a:ext cx="1385618" cy="1429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899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C3E1D6CC-DAC7-4153-94D7-782EE2AF4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smtClean="0"/>
              <a:t>      COVID-19 döneminde stajyerlerin öğretim üyelerine dağılımı </a:t>
            </a:r>
            <a:endParaRPr lang="tr-TR" sz="3600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4DBB4DD1-265A-452B-8A2C-9D38F0F93A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69" y="1603718"/>
            <a:ext cx="10861431" cy="525428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tr-TR" sz="2400" dirty="0" smtClean="0"/>
              <a:t> Stajyer </a:t>
            </a:r>
            <a:r>
              <a:rPr lang="tr-TR" sz="2400" dirty="0"/>
              <a:t>öğrenciler öğretim üyelerine aşağıdaki usulle </a:t>
            </a:r>
            <a:r>
              <a:rPr lang="tr-TR" sz="2400" dirty="0" smtClean="0"/>
              <a:t>dağıtılacaktır: </a:t>
            </a:r>
            <a:endParaRPr lang="tr-TR" sz="2400" dirty="0"/>
          </a:p>
          <a:p>
            <a:pPr marL="914400" lvl="1" indent="-457200" algn="just">
              <a:lnSpc>
                <a:spcPct val="150000"/>
              </a:lnSpc>
              <a:buAutoNum type="alphaLcPeriod"/>
            </a:pPr>
            <a:r>
              <a:rPr lang="tr-TR" dirty="0" smtClean="0"/>
              <a:t>Staja </a:t>
            </a:r>
            <a:r>
              <a:rPr lang="tr-TR" dirty="0"/>
              <a:t>gelen tüm öğrencilerden </a:t>
            </a:r>
            <a:r>
              <a:rPr lang="tr-TR" b="1" dirty="0"/>
              <a:t>HES kodu sorgusu </a:t>
            </a:r>
            <a:r>
              <a:rPr lang="tr-TR" dirty="0"/>
              <a:t>yapılacaktır. </a:t>
            </a:r>
            <a:endParaRPr lang="tr-TR" dirty="0" smtClean="0"/>
          </a:p>
          <a:p>
            <a:pPr marL="914400" lvl="1" indent="-457200" algn="just">
              <a:lnSpc>
                <a:spcPct val="150000"/>
              </a:lnSpc>
              <a:buAutoNum type="alphaLcPeriod"/>
            </a:pPr>
            <a:r>
              <a:rPr lang="tr-TR" dirty="0" smtClean="0"/>
              <a:t>Öğrenci grubu </a:t>
            </a:r>
            <a:r>
              <a:rPr lang="tr-TR" b="1" dirty="0" smtClean="0"/>
              <a:t>4 e ayrılacak </a:t>
            </a:r>
            <a:r>
              <a:rPr lang="tr-TR" dirty="0" smtClean="0"/>
              <a:t>ve bu şekilde bölümlere dağıtılacaktır.</a:t>
            </a:r>
            <a:endParaRPr lang="tr-TR" dirty="0"/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tr-TR" b="1" dirty="0"/>
              <a:t>c</a:t>
            </a:r>
            <a:r>
              <a:rPr lang="tr-TR" b="1" dirty="0" smtClean="0"/>
              <a:t>.</a:t>
            </a:r>
            <a:r>
              <a:rPr lang="tr-TR" dirty="0" smtClean="0"/>
              <a:t> </a:t>
            </a:r>
            <a:r>
              <a:rPr lang="tr-TR" dirty="0"/>
              <a:t>Staj süresince </a:t>
            </a:r>
            <a:r>
              <a:rPr lang="tr-TR" b="1" dirty="0" smtClean="0"/>
              <a:t>Ultrasonografi,</a:t>
            </a:r>
            <a:r>
              <a:rPr lang="tr-TR" dirty="0" smtClean="0"/>
              <a:t> </a:t>
            </a:r>
            <a:r>
              <a:rPr lang="tr-TR" b="1" dirty="0" smtClean="0"/>
              <a:t>Kesitsel Görüntüleme </a:t>
            </a:r>
            <a:r>
              <a:rPr lang="tr-TR" dirty="0" smtClean="0"/>
              <a:t>(</a:t>
            </a:r>
            <a:r>
              <a:rPr lang="tr-TR" dirty="0"/>
              <a:t>BT ve MRG) ve </a:t>
            </a:r>
            <a:r>
              <a:rPr lang="tr-TR" b="1" dirty="0"/>
              <a:t>Girişimsel Radyoloji</a:t>
            </a:r>
            <a:r>
              <a:rPr lang="tr-TR" dirty="0"/>
              <a:t> bölümlerinde ikişer olmak üzere </a:t>
            </a:r>
            <a:r>
              <a:rPr lang="tr-TR" b="1" dirty="0"/>
              <a:t>toplam</a:t>
            </a:r>
            <a:r>
              <a:rPr lang="tr-TR" dirty="0"/>
              <a:t> </a:t>
            </a:r>
            <a:r>
              <a:rPr lang="tr-TR" b="1" dirty="0"/>
              <a:t>6 öğretim üyesi </a:t>
            </a:r>
            <a:r>
              <a:rPr lang="tr-TR" dirty="0"/>
              <a:t>bulunacak şekilde çalışma ve eğitim listeleri düzenlenecektir.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tr-TR" b="1" dirty="0"/>
              <a:t>d</a:t>
            </a:r>
            <a:r>
              <a:rPr lang="tr-TR" b="1" dirty="0" smtClean="0"/>
              <a:t>.</a:t>
            </a:r>
            <a:r>
              <a:rPr lang="tr-TR" dirty="0" smtClean="0"/>
              <a:t> </a:t>
            </a:r>
            <a:r>
              <a:rPr lang="tr-TR" b="1" dirty="0"/>
              <a:t>Günlük 4 öğretim üyesine birer grup </a:t>
            </a:r>
            <a:r>
              <a:rPr lang="tr-TR" dirty="0"/>
              <a:t>olacak şekilde öğrenci-öğretim üyesi eşleşmesi yapılacak ve staj başlamadan ilan edilecektir.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tr-TR" b="1" dirty="0"/>
              <a:t>e</a:t>
            </a:r>
            <a:r>
              <a:rPr lang="tr-TR" b="1" dirty="0" smtClean="0"/>
              <a:t>.</a:t>
            </a:r>
            <a:r>
              <a:rPr lang="tr-TR" dirty="0" smtClean="0"/>
              <a:t> </a:t>
            </a:r>
            <a:r>
              <a:rPr lang="tr-TR" dirty="0"/>
              <a:t>Her grup ve her öğretim üyesi 1 haftalık staj boyunca birer kez eşleşecektir.</a:t>
            </a: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18" y="0"/>
            <a:ext cx="921899" cy="950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172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2AA39884-C472-4196-AFD4-0317B693F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        		ULTRASONOGRAFİ pratik uygulama eğitimi planı</a:t>
            </a:r>
            <a:endParaRPr lang="tr-TR" sz="3600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281DF7FC-1128-4CA5-A9C3-1DBD941DB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9649"/>
            <a:ext cx="10515600" cy="4587314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tr-TR" dirty="0"/>
              <a:t>Ultrasonografi ünitesinde </a:t>
            </a:r>
            <a:r>
              <a:rPr lang="tr-TR" b="1" dirty="0"/>
              <a:t>günlük </a:t>
            </a:r>
            <a:r>
              <a:rPr lang="tr-TR" b="1" dirty="0" smtClean="0"/>
              <a:t>1 </a:t>
            </a:r>
            <a:r>
              <a:rPr lang="tr-TR" b="1" dirty="0"/>
              <a:t>grup </a:t>
            </a:r>
            <a:r>
              <a:rPr lang="tr-TR" dirty="0"/>
              <a:t>eğitim alacak şekilde düzenleme yapılacaktır.</a:t>
            </a:r>
          </a:p>
          <a:p>
            <a:pPr algn="just">
              <a:lnSpc>
                <a:spcPct val="150000"/>
              </a:lnSpc>
            </a:pPr>
            <a:r>
              <a:rPr lang="tr-TR" b="1" dirty="0"/>
              <a:t>Her grup ile </a:t>
            </a:r>
            <a:r>
              <a:rPr lang="tr-TR" b="1" dirty="0" smtClean="0"/>
              <a:t>2 </a:t>
            </a:r>
            <a:r>
              <a:rPr lang="tr-TR" b="1" dirty="0"/>
              <a:t>öğretim üyesi </a:t>
            </a:r>
            <a:r>
              <a:rPr lang="tr-TR" dirty="0" smtClean="0"/>
              <a:t>ilgilenecektir.</a:t>
            </a:r>
            <a:endParaRPr lang="tr-TR" dirty="0"/>
          </a:p>
          <a:p>
            <a:pPr algn="just">
              <a:lnSpc>
                <a:spcPct val="150000"/>
              </a:lnSpc>
            </a:pPr>
            <a:r>
              <a:rPr lang="tr-TR" dirty="0"/>
              <a:t>Polikliniklerde aynı anda </a:t>
            </a:r>
            <a:r>
              <a:rPr lang="tr-TR" b="1" dirty="0"/>
              <a:t>maksimum </a:t>
            </a:r>
            <a:r>
              <a:rPr lang="tr-TR" b="1" dirty="0" smtClean="0"/>
              <a:t> 2  öğrenci </a:t>
            </a:r>
            <a:r>
              <a:rPr lang="tr-TR" dirty="0"/>
              <a:t>bulunacak ve </a:t>
            </a:r>
            <a:r>
              <a:rPr lang="tr-TR" dirty="0" smtClean="0"/>
              <a:t>her </a:t>
            </a:r>
            <a:r>
              <a:rPr lang="tr-TR" dirty="0"/>
              <a:t>öğrenci için </a:t>
            </a:r>
            <a:r>
              <a:rPr lang="tr-TR" b="1" dirty="0"/>
              <a:t>minimum </a:t>
            </a:r>
            <a:r>
              <a:rPr lang="tr-TR" b="1" dirty="0" smtClean="0"/>
              <a:t>30 </a:t>
            </a:r>
            <a:r>
              <a:rPr lang="tr-TR" b="1" dirty="0"/>
              <a:t>dakika </a:t>
            </a:r>
            <a:r>
              <a:rPr lang="tr-TR" dirty="0"/>
              <a:t>olacak şekilde  </a:t>
            </a:r>
            <a:r>
              <a:rPr lang="tr-TR" b="1" dirty="0"/>
              <a:t>pratik eğitim </a:t>
            </a:r>
            <a:r>
              <a:rPr lang="tr-TR" dirty="0"/>
              <a:t>verilecektir.</a:t>
            </a:r>
          </a:p>
          <a:p>
            <a:pPr algn="just">
              <a:lnSpc>
                <a:spcPct val="150000"/>
              </a:lnSpc>
            </a:pPr>
            <a:r>
              <a:rPr lang="tr-TR" dirty="0"/>
              <a:t>Poliklinik önünde kalabalık oluşmaması ve öğrencilerin beklemesini önlemek için öğrencilerin eğitim alacağı saat aralığı ve  poliklinikler önceden ilan edilecektir.</a:t>
            </a: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18" y="0"/>
            <a:ext cx="921899" cy="950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717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5DE620A1-1651-4D69-AE29-D5D73A631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smtClean="0"/>
              <a:t>     	KESİTSEL  GÖRÜNTÜLEME  pratik uygulama eğitimi planı</a:t>
            </a:r>
            <a:endParaRPr lang="tr-TR" sz="36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4C04F1B5-A2BE-42E7-983C-EF5B3DC81F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tr-TR" dirty="0" err="1"/>
              <a:t>Kesitsel</a:t>
            </a:r>
            <a:r>
              <a:rPr lang="tr-TR" dirty="0"/>
              <a:t> </a:t>
            </a:r>
            <a:r>
              <a:rPr lang="tr-TR" dirty="0" smtClean="0"/>
              <a:t>Görüntüleme eğitimleri (BT-MR) </a:t>
            </a:r>
            <a:r>
              <a:rPr lang="tr-TR" dirty="0"/>
              <a:t>geniş öğrenci </a:t>
            </a:r>
            <a:r>
              <a:rPr lang="tr-TR" dirty="0" smtClean="0"/>
              <a:t>dersliklerinde (</a:t>
            </a:r>
            <a:r>
              <a:rPr lang="tr-TR" dirty="0"/>
              <a:t>R</a:t>
            </a:r>
            <a:r>
              <a:rPr lang="tr-TR" dirty="0" smtClean="0"/>
              <a:t>adyoloji A.D ve </a:t>
            </a:r>
            <a:r>
              <a:rPr lang="tr-TR" dirty="0"/>
              <a:t>dönem 4 derslikleri) yapılacak ve  </a:t>
            </a:r>
            <a:r>
              <a:rPr lang="tr-TR" b="1" dirty="0"/>
              <a:t>günlük 2 grup </a:t>
            </a:r>
            <a:r>
              <a:rPr lang="tr-TR" dirty="0"/>
              <a:t>eğitim alacak şekilde düzenleme yapılacaktır.</a:t>
            </a:r>
          </a:p>
          <a:p>
            <a:pPr algn="just">
              <a:lnSpc>
                <a:spcPct val="150000"/>
              </a:lnSpc>
            </a:pPr>
            <a:r>
              <a:rPr lang="tr-TR" b="1" dirty="0"/>
              <a:t>Her grup ile 1 öğretim üyesi </a:t>
            </a:r>
            <a:r>
              <a:rPr lang="tr-TR" dirty="0" smtClean="0"/>
              <a:t>ilgilenecektir.</a:t>
            </a:r>
            <a:endParaRPr lang="tr-TR" dirty="0"/>
          </a:p>
          <a:p>
            <a:pPr algn="just">
              <a:lnSpc>
                <a:spcPct val="150000"/>
              </a:lnSpc>
            </a:pPr>
            <a:r>
              <a:rPr lang="tr-TR" dirty="0" smtClean="0"/>
              <a:t>Dersliklerde </a:t>
            </a:r>
            <a:r>
              <a:rPr lang="tr-TR" dirty="0"/>
              <a:t>aynı anda </a:t>
            </a:r>
            <a:r>
              <a:rPr lang="tr-TR" b="1" dirty="0"/>
              <a:t>maksimum </a:t>
            </a:r>
            <a:r>
              <a:rPr lang="tr-TR" b="1" dirty="0" smtClean="0"/>
              <a:t>4 </a:t>
            </a:r>
            <a:r>
              <a:rPr lang="tr-TR" b="1" dirty="0"/>
              <a:t>öğrenci </a:t>
            </a:r>
            <a:r>
              <a:rPr lang="tr-TR" dirty="0"/>
              <a:t>bulunacak ve </a:t>
            </a:r>
            <a:r>
              <a:rPr lang="tr-TR" dirty="0" smtClean="0"/>
              <a:t>4 </a:t>
            </a:r>
            <a:r>
              <a:rPr lang="tr-TR" dirty="0"/>
              <a:t>öğrenci için </a:t>
            </a:r>
            <a:r>
              <a:rPr lang="tr-TR" b="1" dirty="0"/>
              <a:t>minimum </a:t>
            </a:r>
            <a:r>
              <a:rPr lang="tr-TR" b="1" dirty="0" smtClean="0"/>
              <a:t>1 </a:t>
            </a:r>
            <a:r>
              <a:rPr lang="tr-TR" b="1" dirty="0"/>
              <a:t>saat </a:t>
            </a:r>
            <a:r>
              <a:rPr lang="tr-TR" dirty="0"/>
              <a:t>olacak şekilde  </a:t>
            </a:r>
            <a:r>
              <a:rPr lang="tr-TR" b="1" dirty="0"/>
              <a:t>pratik eğitim </a:t>
            </a:r>
            <a:r>
              <a:rPr lang="tr-TR" dirty="0"/>
              <a:t>verilecektir.</a:t>
            </a:r>
          </a:p>
          <a:p>
            <a:pPr algn="just">
              <a:lnSpc>
                <a:spcPct val="150000"/>
              </a:lnSpc>
            </a:pPr>
            <a:r>
              <a:rPr lang="tr-TR" dirty="0"/>
              <a:t>Öğrencilerin beklemesini önlemek için hangi  öğrencilerin eğitim alacağı saat aralığı ve  derslikler önceden ilan edilecektir. </a:t>
            </a: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18" y="0"/>
            <a:ext cx="921899" cy="950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872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B638AB7A-E9F0-4830-A478-0D5AC4195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smtClean="0"/>
              <a:t>     GİRİŞİMSEL RADYOLOJİ pratik uygulama eğitimi planı</a:t>
            </a:r>
            <a:endParaRPr lang="tr-TR" sz="36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53B3088D-EDC6-4DDC-83BB-C037E7AAA4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tr-TR" dirty="0"/>
              <a:t>Girişimsel Radyoloji ünitesinde </a:t>
            </a:r>
            <a:r>
              <a:rPr lang="tr-TR" b="1" dirty="0"/>
              <a:t>günlük 1 grup </a:t>
            </a:r>
            <a:r>
              <a:rPr lang="tr-TR" dirty="0"/>
              <a:t>eğitim alacak şekilde düzenleme yapılacaktır.</a:t>
            </a:r>
          </a:p>
          <a:p>
            <a:pPr algn="just">
              <a:lnSpc>
                <a:spcPct val="150000"/>
              </a:lnSpc>
            </a:pPr>
            <a:r>
              <a:rPr lang="tr-TR" b="1" dirty="0"/>
              <a:t>Her grup ile 2 öğretim üyesi </a:t>
            </a:r>
            <a:r>
              <a:rPr lang="tr-TR" dirty="0" smtClean="0"/>
              <a:t>ilgilenecektir.</a:t>
            </a:r>
            <a:endParaRPr lang="tr-TR" dirty="0"/>
          </a:p>
          <a:p>
            <a:pPr algn="just">
              <a:lnSpc>
                <a:spcPct val="150000"/>
              </a:lnSpc>
            </a:pPr>
            <a:r>
              <a:rPr lang="tr-TR" dirty="0" smtClean="0"/>
              <a:t>Girişimsel </a:t>
            </a:r>
            <a:r>
              <a:rPr lang="tr-TR" dirty="0"/>
              <a:t>Radyoloji Ünitesinde aynı anda </a:t>
            </a:r>
            <a:r>
              <a:rPr lang="tr-TR" b="1" dirty="0"/>
              <a:t>maksimum </a:t>
            </a:r>
            <a:r>
              <a:rPr lang="tr-TR" b="1" dirty="0" smtClean="0"/>
              <a:t>2 </a:t>
            </a:r>
            <a:r>
              <a:rPr lang="tr-TR" b="1" dirty="0"/>
              <a:t>öğrenci </a:t>
            </a:r>
            <a:r>
              <a:rPr lang="tr-TR" dirty="0"/>
              <a:t>bulunacak ve </a:t>
            </a:r>
            <a:r>
              <a:rPr lang="tr-TR" dirty="0" smtClean="0"/>
              <a:t>her </a:t>
            </a:r>
            <a:r>
              <a:rPr lang="tr-TR" dirty="0"/>
              <a:t>öğrenci için </a:t>
            </a:r>
            <a:r>
              <a:rPr lang="tr-TR" b="1" dirty="0" smtClean="0"/>
              <a:t>1 saat </a:t>
            </a:r>
            <a:r>
              <a:rPr lang="tr-TR" dirty="0" smtClean="0"/>
              <a:t>olacak </a:t>
            </a:r>
            <a:r>
              <a:rPr lang="tr-TR" dirty="0"/>
              <a:t>şekilde  pratik eğitim verilecektir.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Ünite önünde </a:t>
            </a:r>
            <a:r>
              <a:rPr lang="tr-TR" dirty="0"/>
              <a:t>kalabalık oluşmaması ve öğrencilerin beklemesini önlemek için hangi öğrencilerin hangi saat aralığında ve  poliklinikte eğitim alacağı önceden ilan edilecektir.</a:t>
            </a: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18" y="0"/>
            <a:ext cx="921899" cy="950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585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D0FEE061-D0AE-466D-B83C-3F10F0BEB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smtClean="0"/>
              <a:t>RADYOLOJİ  STAJI pratik uygulama eğitim planı</a:t>
            </a:r>
            <a:endParaRPr lang="tr-TR" sz="36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B89A7DD7-F9BA-497A-A90F-E53B1B17F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7108"/>
            <a:ext cx="10515600" cy="5380892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tr-TR" sz="2400" b="1" dirty="0"/>
              <a:t>Her öğretim üyesi teorik olarak anlattığı konuların pratik eğitimini</a:t>
            </a:r>
            <a:r>
              <a:rPr lang="tr-TR" sz="2400" dirty="0"/>
              <a:t> yapacak şekilde önceden hazırlık </a:t>
            </a:r>
            <a:r>
              <a:rPr lang="tr-TR" sz="2400" b="1" dirty="0" smtClean="0"/>
              <a:t>yapacaktır:</a:t>
            </a:r>
            <a:endParaRPr lang="tr-TR" sz="2400" b="1" dirty="0"/>
          </a:p>
          <a:p>
            <a:pPr lvl="1" algn="just">
              <a:lnSpc>
                <a:spcPct val="150000"/>
              </a:lnSpc>
            </a:pPr>
            <a:r>
              <a:rPr lang="tr-TR" dirty="0"/>
              <a:t>US polikliniğinde öğrenci sayısına uygun olacak sayıda ve </a:t>
            </a:r>
            <a:r>
              <a:rPr lang="tr-TR" dirty="0" smtClean="0"/>
              <a:t>teorik dersin konusuyla ilgili  tetkike ait  US randevusu verilecektir. Öğrenciler o anda yapılmakta olan US incelemesini izlemiş olacaklardır. </a:t>
            </a:r>
            <a:endParaRPr lang="tr-TR" dirty="0"/>
          </a:p>
          <a:p>
            <a:pPr lvl="1" algn="just">
              <a:lnSpc>
                <a:spcPct val="150000"/>
              </a:lnSpc>
            </a:pPr>
            <a:r>
              <a:rPr lang="tr-TR" dirty="0" err="1"/>
              <a:t>Kesitsel</a:t>
            </a:r>
            <a:r>
              <a:rPr lang="tr-TR" dirty="0"/>
              <a:t> </a:t>
            </a:r>
            <a:r>
              <a:rPr lang="tr-TR" dirty="0" smtClean="0"/>
              <a:t>Görüntüleme (BT-MR) eğitimi </a:t>
            </a:r>
            <a:r>
              <a:rPr lang="tr-TR" dirty="0"/>
              <a:t>için vaka örnekleri PACS sistemi üzerinden veya sunum şeklinde önceden ayarlanacaktır. Zaman olması halinde teoriği önceden anlatılan konu tetkiki sistemden rastgele seçilerek raporlama yöntemi anlatılacaktır</a:t>
            </a:r>
            <a:r>
              <a:rPr lang="tr-TR" dirty="0" smtClean="0"/>
              <a:t>.</a:t>
            </a:r>
          </a:p>
          <a:p>
            <a:pPr lvl="1" algn="just">
              <a:lnSpc>
                <a:spcPct val="150000"/>
              </a:lnSpc>
            </a:pPr>
            <a:r>
              <a:rPr lang="tr-TR" dirty="0"/>
              <a:t>Girişimsel </a:t>
            </a:r>
            <a:r>
              <a:rPr lang="tr-TR" dirty="0" smtClean="0"/>
              <a:t>Radyoloji </a:t>
            </a:r>
            <a:r>
              <a:rPr lang="tr-TR" dirty="0"/>
              <a:t>eğitimi için vaka örnekleri PACS sistemi üzerinden veya sunum şeklinde önceden </a:t>
            </a:r>
            <a:r>
              <a:rPr lang="tr-TR" dirty="0" smtClean="0"/>
              <a:t>ayarlanacaktır. Ayrıca, öğrenciler o </a:t>
            </a:r>
            <a:r>
              <a:rPr lang="tr-TR" dirty="0"/>
              <a:t>anda yapılmakta olan </a:t>
            </a:r>
            <a:r>
              <a:rPr lang="tr-TR" dirty="0" smtClean="0"/>
              <a:t>girişimsel işlemleri de izleyeceklerdir.</a:t>
            </a:r>
          </a:p>
          <a:p>
            <a:pPr lvl="1" algn="just">
              <a:lnSpc>
                <a:spcPct val="150000"/>
              </a:lnSpc>
            </a:pPr>
            <a:endParaRPr lang="tr-TR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18" y="0"/>
            <a:ext cx="921899" cy="950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678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9D55061C-F075-4416-B1CB-20B6DB4E9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SINAV</a:t>
            </a:r>
            <a:endParaRPr lang="tr-TR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5E577CA3-B674-4E63-BE50-C600A015D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0027"/>
            <a:ext cx="10515600" cy="526036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400" b="1" dirty="0" smtClean="0"/>
              <a:t>Sınav, </a:t>
            </a:r>
            <a:r>
              <a:rPr lang="tr-TR" sz="2400" dirty="0" smtClean="0"/>
              <a:t>staj bitiminde </a:t>
            </a:r>
            <a:r>
              <a:rPr lang="tr-TR" sz="2400" b="1" dirty="0" smtClean="0"/>
              <a:t>Cuma günü saat 08.00-17.00 saatleri arasında </a:t>
            </a:r>
            <a:r>
              <a:rPr lang="tr-TR" sz="2400" b="1" dirty="0" err="1" smtClean="0"/>
              <a:t>yüzyüze</a:t>
            </a:r>
            <a:r>
              <a:rPr lang="tr-TR" sz="2400" dirty="0" smtClean="0"/>
              <a:t> ve  </a:t>
            </a:r>
            <a:r>
              <a:rPr lang="tr-TR" sz="2400" b="1" dirty="0" smtClean="0"/>
              <a:t>sözlü</a:t>
            </a:r>
            <a:r>
              <a:rPr lang="tr-TR" sz="2400" dirty="0" smtClean="0"/>
              <a:t> </a:t>
            </a:r>
            <a:r>
              <a:rPr lang="tr-TR" sz="2400" dirty="0"/>
              <a:t>olarak </a:t>
            </a:r>
            <a:r>
              <a:rPr lang="tr-TR" sz="2400" b="1" dirty="0"/>
              <a:t>Radyoloji A.D ve dönem 4 dersliklerinde </a:t>
            </a:r>
            <a:r>
              <a:rPr lang="tr-TR" sz="2400" b="1" dirty="0" smtClean="0"/>
              <a:t>yapılacaktır.</a:t>
            </a:r>
          </a:p>
          <a:p>
            <a:pPr algn="just">
              <a:lnSpc>
                <a:spcPct val="150000"/>
              </a:lnSpc>
            </a:pPr>
            <a:r>
              <a:rPr lang="tr-TR" sz="2400" dirty="0" smtClean="0"/>
              <a:t>6 öğretim üyesi, ikişerli 3 grup oluşturacak ve </a:t>
            </a:r>
            <a:r>
              <a:rPr lang="tr-TR" sz="2400" b="1" dirty="0" smtClean="0"/>
              <a:t>öğrenci sayısı üçe bölünerek </a:t>
            </a:r>
            <a:r>
              <a:rPr lang="tr-TR" sz="2400" dirty="0" smtClean="0"/>
              <a:t>kura yöntemiyle </a:t>
            </a:r>
            <a:r>
              <a:rPr lang="tr-TR" sz="2400" b="1" dirty="0" smtClean="0"/>
              <a:t>öğretim üyeleri  gruplarına eşleşmeleri yapılacaktır. </a:t>
            </a:r>
          </a:p>
          <a:p>
            <a:pPr algn="just">
              <a:lnSpc>
                <a:spcPct val="150000"/>
              </a:lnSpc>
            </a:pPr>
            <a:r>
              <a:rPr lang="tr-TR" sz="2400" dirty="0" smtClean="0"/>
              <a:t>Öğrenciler </a:t>
            </a:r>
            <a:r>
              <a:rPr lang="tr-TR" sz="2400" dirty="0"/>
              <a:t>hangi hocadan sınava gireceğini sınav sabahına kadar bilmeyeceklerdir. </a:t>
            </a:r>
          </a:p>
          <a:p>
            <a:pPr algn="just">
              <a:lnSpc>
                <a:spcPct val="150000"/>
              </a:lnSpc>
            </a:pPr>
            <a:endParaRPr lang="tr-TR" sz="2400" b="1" dirty="0" smtClean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518" y="0"/>
            <a:ext cx="921899" cy="950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731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508</Words>
  <Application>Microsoft Office PowerPoint</Application>
  <PresentationFormat>Geniş ekran</PresentationFormat>
  <Paragraphs>35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SAÜ TIP FAKÜLTESİ  RADYOLOJİ ANABİLİM DALI DÖNEM 4 RADYOLOJİ STAJI  PRATİK EĞİTİMİ  UYGULAMA PLANI 14 OCAK 2021  </vt:lpstr>
      <vt:lpstr>      COVID-19 döneminde stajyerlerin öğretim üyelerine dağılımı </vt:lpstr>
      <vt:lpstr>          ULTRASONOGRAFİ pratik uygulama eğitimi planı</vt:lpstr>
      <vt:lpstr>      KESİTSEL  GÖRÜNTÜLEME  pratik uygulama eğitimi planı</vt:lpstr>
      <vt:lpstr>     GİRİŞİMSEL RADYOLOJİ pratik uygulama eğitimi planı</vt:lpstr>
      <vt:lpstr>RADYOLOJİ  STAJI pratik uygulama eğitim planı</vt:lpstr>
      <vt:lpstr>SINAV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SAÜ TIP FAKÜLTESİ RADYOLOJİ ANABİLİM DALI 14 OCAK 2021  STAJ UYGULAMA PLANI</dc:title>
  <dc:creator>Alper Karacan</dc:creator>
  <cp:lastModifiedBy>Sau</cp:lastModifiedBy>
  <cp:revision>32</cp:revision>
  <dcterms:created xsi:type="dcterms:W3CDTF">2021-01-10T19:57:17Z</dcterms:created>
  <dcterms:modified xsi:type="dcterms:W3CDTF">2021-01-22T11:31:13Z</dcterms:modified>
</cp:coreProperties>
</file>