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107158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Altyaz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Gövde Düzeyi Bir</a:t>
            </a:r>
          </a:p>
          <a:p>
            <a:pPr lvl="1">
              <a:defRPr sz="1800"/>
            </a:pPr>
            <a:r>
              <a:rPr sz="3200"/>
              <a:t>Gövde Düzeyi İki</a:t>
            </a:r>
          </a:p>
          <a:p>
            <a:pPr lvl="2">
              <a:defRPr sz="1800"/>
            </a:pPr>
            <a:r>
              <a:rPr sz="3200"/>
              <a:t>Gövde Düzeyi Üç</a:t>
            </a:r>
          </a:p>
          <a:p>
            <a:pPr lvl="3">
              <a:defRPr sz="1800"/>
            </a:pPr>
            <a:r>
              <a:rPr sz="3200"/>
              <a:t>Gövde Düzeyi Dört</a:t>
            </a:r>
          </a:p>
          <a:p>
            <a:pPr lvl="4">
              <a:defRPr sz="1800"/>
            </a:pPr>
            <a:r>
              <a:rPr sz="3200"/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Yat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Gövde Düzeyi Bir</a:t>
            </a:r>
          </a:p>
          <a:p>
            <a:pPr lvl="1">
              <a:defRPr sz="1800"/>
            </a:pPr>
            <a:r>
              <a:rPr sz="3200"/>
              <a:t>Gövde Düzeyi İki</a:t>
            </a:r>
          </a:p>
          <a:p>
            <a:pPr lvl="2">
              <a:defRPr sz="1800"/>
            </a:pPr>
            <a:r>
              <a:rPr sz="3200"/>
              <a:t>Gövde Düzeyi Üç</a:t>
            </a:r>
          </a:p>
          <a:p>
            <a:pPr lvl="3">
              <a:defRPr sz="1800"/>
            </a:pPr>
            <a:r>
              <a:rPr sz="3200"/>
              <a:t>Gövde Düzeyi Dört</a:t>
            </a:r>
          </a:p>
          <a:p>
            <a:pPr lvl="4">
              <a:defRPr sz="1800"/>
            </a:pPr>
            <a:r>
              <a:rPr sz="3200"/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O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Düş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Başlık Metni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Gövde Düzeyi Bir</a:t>
            </a:r>
          </a:p>
          <a:p>
            <a:pPr lvl="1">
              <a:defRPr sz="1800"/>
            </a:pPr>
            <a:r>
              <a:rPr sz="3200"/>
              <a:t>Gövde Düzeyi İki</a:t>
            </a:r>
          </a:p>
          <a:p>
            <a:pPr lvl="2">
              <a:defRPr sz="1800"/>
            </a:pPr>
            <a:r>
              <a:rPr sz="3200"/>
              <a:t>Gövde Düzeyi Üç</a:t>
            </a:r>
          </a:p>
          <a:p>
            <a:pPr lvl="3">
              <a:defRPr sz="1800"/>
            </a:pPr>
            <a:r>
              <a:rPr sz="3200"/>
              <a:t>Gövde Düzeyi Dört</a:t>
            </a:r>
          </a:p>
          <a:p>
            <a:pPr lvl="4">
              <a:defRPr sz="1800"/>
            </a:pPr>
            <a:r>
              <a:rPr sz="3200"/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Ü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Gövde Düzeyi Bir</a:t>
            </a:r>
          </a:p>
          <a:p>
            <a:pPr lvl="1">
              <a:defRPr sz="1800"/>
            </a:pPr>
            <a:r>
              <a:rPr sz="3600"/>
              <a:t>Gövde Düzeyi İki</a:t>
            </a:r>
          </a:p>
          <a:p>
            <a:pPr lvl="2">
              <a:defRPr sz="1800"/>
            </a:pPr>
            <a:r>
              <a:rPr sz="3600"/>
              <a:t>Gövde Düzeyi Üç</a:t>
            </a:r>
          </a:p>
          <a:p>
            <a:pPr lvl="3">
              <a:defRPr sz="1800"/>
            </a:pPr>
            <a:r>
              <a:rPr sz="3600"/>
              <a:t>Gövde Düzeyi Dört</a:t>
            </a:r>
          </a:p>
          <a:p>
            <a:pPr lvl="4">
              <a:defRPr sz="1800"/>
            </a:pPr>
            <a:r>
              <a:rPr sz="3600"/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, Madde İşaretleri ve 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Gövde Düzeyi Bir</a:t>
            </a:r>
          </a:p>
          <a:p>
            <a:pPr lvl="1">
              <a:defRPr sz="1800"/>
            </a:pPr>
            <a:r>
              <a:rPr sz="2800"/>
              <a:t>Gövde Düzeyi İki</a:t>
            </a:r>
          </a:p>
          <a:p>
            <a:pPr lvl="2">
              <a:defRPr sz="1800"/>
            </a:pPr>
            <a:r>
              <a:rPr sz="2800"/>
              <a:t>Gövde Düzeyi Üç</a:t>
            </a:r>
          </a:p>
          <a:p>
            <a:pPr lvl="3">
              <a:defRPr sz="1800"/>
            </a:pPr>
            <a:r>
              <a:rPr sz="2800"/>
              <a:t>Gövde Düzeyi Dört</a:t>
            </a:r>
          </a:p>
          <a:p>
            <a:pPr lvl="4">
              <a:defRPr sz="1800"/>
            </a:pPr>
            <a:r>
              <a:rPr sz="2800"/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Gövde Düzeyi Bir</a:t>
            </a:r>
          </a:p>
          <a:p>
            <a:pPr lvl="1">
              <a:defRPr sz="1800"/>
            </a:pPr>
            <a:r>
              <a:rPr sz="3600"/>
              <a:t>Gövde Düzeyi İki</a:t>
            </a:r>
          </a:p>
          <a:p>
            <a:pPr lvl="2">
              <a:defRPr sz="1800"/>
            </a:pPr>
            <a:r>
              <a:rPr sz="3600"/>
              <a:t>Gövde Düzeyi Üç</a:t>
            </a:r>
          </a:p>
          <a:p>
            <a:pPr lvl="3">
              <a:defRPr sz="1800"/>
            </a:pPr>
            <a:r>
              <a:rPr sz="3600"/>
              <a:t>Gövde Düzeyi Dört</a:t>
            </a:r>
          </a:p>
          <a:p>
            <a:pPr lvl="4">
              <a:defRPr sz="1800"/>
            </a:pPr>
            <a:r>
              <a:rPr sz="3600"/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3 Yukar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Başlık Metni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Gövde Düzeyi Bir</a:t>
            </a:r>
          </a:p>
          <a:p>
            <a:pPr lvl="1">
              <a:defRPr sz="1800"/>
            </a:pPr>
            <a:r>
              <a:rPr sz="3600"/>
              <a:t>Gövde Düzeyi İki</a:t>
            </a:r>
          </a:p>
          <a:p>
            <a:pPr lvl="2">
              <a:defRPr sz="1800"/>
            </a:pPr>
            <a:r>
              <a:rPr sz="3600"/>
              <a:t>Gövde Düzeyi Üç</a:t>
            </a:r>
          </a:p>
          <a:p>
            <a:pPr lvl="3">
              <a:defRPr sz="1800"/>
            </a:pPr>
            <a:r>
              <a:rPr sz="3600"/>
              <a:t>Gövde Düzeyi Dört</a:t>
            </a:r>
          </a:p>
          <a:p>
            <a:pPr lvl="4">
              <a:defRPr sz="1800"/>
            </a:pPr>
            <a:r>
              <a:rPr sz="3600"/>
              <a:t>Gövde Düzeyi Beş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36657" y="2210911"/>
            <a:ext cx="11098143" cy="3382636"/>
          </a:xfrm>
          <a:prstGeom prst="rect">
            <a:avLst/>
          </a:prstGeom>
        </p:spPr>
        <p:txBody>
          <a:bodyPr/>
          <a:lstStyle/>
          <a:p>
            <a:pPr lvl="0" defTabSz="303783">
              <a:defRPr sz="1800"/>
            </a:pPr>
            <a:r>
              <a:rPr sz="4160" b="1"/>
              <a:t>SAU TIP FAKÜLTESİ </a:t>
            </a:r>
          </a:p>
          <a:p>
            <a:pPr lvl="0" defTabSz="303783">
              <a:defRPr sz="1800"/>
            </a:pPr>
            <a:r>
              <a:rPr sz="4160" b="1"/>
              <a:t>Kulak Burun Boğaz ve Baş Boyun Cerrahisi ABD</a:t>
            </a:r>
          </a:p>
          <a:p>
            <a:pPr lvl="0" defTabSz="303783">
              <a:defRPr sz="1800"/>
            </a:pPr>
            <a:r>
              <a:rPr sz="4160" b="1"/>
              <a:t>15 Ocak 2021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6858289"/>
            <a:ext cx="10464800" cy="11303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STAJ UYGULAMA PLANI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000" b="1"/>
              <a:t>COVID-19 döneminde stajyerlerin öğretim üyelerine dağılımı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952500" y="2293184"/>
            <a:ext cx="11099800" cy="6286501"/>
          </a:xfrm>
          <a:prstGeom prst="rect">
            <a:avLst/>
          </a:prstGeom>
        </p:spPr>
        <p:txBody>
          <a:bodyPr/>
          <a:lstStyle/>
          <a:p>
            <a:pPr marL="0" lvl="0" indent="112013" defTabSz="448055">
              <a:spcBef>
                <a:spcPts val="0"/>
              </a:spcBef>
              <a:buSzTx/>
              <a:buNone/>
              <a:defRPr sz="1800"/>
            </a:pPr>
            <a:r>
              <a:rPr sz="2842" b="1">
                <a:latin typeface="Arial"/>
                <a:ea typeface="Arial"/>
                <a:cs typeface="Arial"/>
                <a:sym typeface="Arial"/>
              </a:rPr>
              <a:t>1.</a:t>
            </a:r>
            <a:r>
              <a:rPr sz="2842">
                <a:latin typeface="Arial"/>
                <a:ea typeface="Arial"/>
                <a:cs typeface="Arial"/>
                <a:sym typeface="Arial"/>
              </a:rPr>
              <a:t>  Staja gelen tüm öğrencilerden HES kodu sorgusu yapılacaktır.</a:t>
            </a:r>
          </a:p>
          <a:p>
            <a:pPr marL="0" lvl="0" indent="584962" defTabSz="448055">
              <a:spcBef>
                <a:spcPts val="0"/>
              </a:spcBef>
              <a:buSzTx/>
              <a:buNone/>
              <a:defRPr sz="1800"/>
            </a:pPr>
            <a:r>
              <a:rPr sz="2842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112013" defTabSz="448055">
              <a:spcBef>
                <a:spcPts val="0"/>
              </a:spcBef>
              <a:buSzTx/>
              <a:buNone/>
              <a:defRPr sz="1800"/>
            </a:pPr>
            <a:r>
              <a:rPr sz="2842" b="1">
                <a:latin typeface="Arial"/>
                <a:ea typeface="Arial"/>
                <a:cs typeface="Arial"/>
                <a:sym typeface="Arial"/>
              </a:rPr>
              <a:t>2.  </a:t>
            </a:r>
            <a:r>
              <a:rPr sz="2842">
                <a:latin typeface="Arial"/>
                <a:ea typeface="Arial"/>
                <a:cs typeface="Arial"/>
                <a:sym typeface="Arial"/>
              </a:rPr>
              <a:t>Stajyer öğrenciler </a:t>
            </a:r>
            <a:r>
              <a:rPr sz="2842" b="1">
                <a:latin typeface="Arial"/>
                <a:ea typeface="Arial"/>
                <a:cs typeface="Arial"/>
                <a:sym typeface="Arial"/>
              </a:rPr>
              <a:t> aşağıdaki usulle </a:t>
            </a:r>
            <a:r>
              <a:rPr sz="2842">
                <a:latin typeface="Arial"/>
                <a:ea typeface="Arial"/>
                <a:cs typeface="Arial"/>
                <a:sym typeface="Arial"/>
              </a:rPr>
              <a:t>dağıtılacaktır.</a:t>
            </a:r>
          </a:p>
          <a:p>
            <a:pPr marL="0" lvl="0" indent="112013" defTabSz="448055">
              <a:spcBef>
                <a:spcPts val="0"/>
              </a:spcBef>
              <a:buSzTx/>
              <a:buNone/>
              <a:defRPr sz="1800"/>
            </a:pPr>
            <a:endParaRPr sz="2842">
              <a:latin typeface="Arial"/>
              <a:ea typeface="Arial"/>
              <a:cs typeface="Arial"/>
              <a:sym typeface="Arial"/>
            </a:endParaRPr>
          </a:p>
          <a:p>
            <a:pPr marL="0" lvl="0" indent="584962" defTabSz="448055">
              <a:spcBef>
                <a:spcPts val="0"/>
              </a:spcBef>
              <a:buSzTx/>
              <a:buNone/>
              <a:defRPr sz="1800"/>
            </a:pPr>
            <a:r>
              <a:rPr sz="2842">
                <a:latin typeface="Arial"/>
                <a:ea typeface="Arial"/>
                <a:cs typeface="Arial"/>
                <a:sym typeface="Arial"/>
              </a:rPr>
              <a:t> Her gruba 3’ er öğrenci düşmektedir (A ve C gruplarında 1 alt gruba 4 öğrenci)</a:t>
            </a:r>
          </a:p>
          <a:p>
            <a:pPr marL="0" lvl="0" indent="896111" defTabSz="448055">
              <a:spcBef>
                <a:spcPts val="0"/>
              </a:spcBef>
              <a:buSzTx/>
              <a:buNone/>
              <a:defRPr sz="1800"/>
            </a:pPr>
            <a:r>
              <a:rPr sz="2842">
                <a:latin typeface="Arial"/>
                <a:ea typeface="Arial"/>
                <a:cs typeface="Arial"/>
                <a:sym typeface="Arial"/>
              </a:rPr>
              <a:t>Örn; A1 (4 kişi), A2 (3 kişi), A3 (3 kişi), A4 (3 kişi) A5 (3 kişi)</a:t>
            </a:r>
          </a:p>
          <a:p>
            <a:pPr marL="0" lvl="0" indent="896111" defTabSz="448055">
              <a:spcBef>
                <a:spcPts val="0"/>
              </a:spcBef>
              <a:buSzTx/>
              <a:buNone/>
              <a:defRPr sz="1800"/>
            </a:pPr>
            <a:endParaRPr sz="2842">
              <a:latin typeface="Arial"/>
              <a:ea typeface="Arial"/>
              <a:cs typeface="Arial"/>
              <a:sym typeface="Arial"/>
            </a:endParaRPr>
          </a:p>
          <a:p>
            <a:pPr marL="0" lvl="0" indent="112013" defTabSz="448055">
              <a:spcBef>
                <a:spcPts val="0"/>
              </a:spcBef>
              <a:buSzTx/>
              <a:buNone/>
              <a:defRPr sz="1800"/>
            </a:pPr>
            <a:r>
              <a:rPr sz="2842" b="1">
                <a:latin typeface="Arial"/>
                <a:ea typeface="Arial"/>
                <a:cs typeface="Arial"/>
                <a:sym typeface="Arial"/>
              </a:rPr>
              <a:t>3</a:t>
            </a:r>
            <a:r>
              <a:rPr sz="2842">
                <a:latin typeface="Arial"/>
                <a:ea typeface="Arial"/>
                <a:cs typeface="Arial"/>
                <a:sym typeface="Arial"/>
              </a:rPr>
              <a:t>. Aynı gün 09:00-12:00 saatleri arasında ameliyathanede görevli olan öğrenciler sabah visitine (08:00), 13:00-16:00 saatleri arasında ameliyathanede görevli olanlar ise akşam visitine (16:30) katılacaktır.</a:t>
            </a:r>
          </a:p>
          <a:p>
            <a:pPr marL="0" lvl="0" indent="112013" defTabSz="448055">
              <a:spcBef>
                <a:spcPts val="0"/>
              </a:spcBef>
              <a:buSzTx/>
              <a:buNone/>
              <a:defRPr sz="1800"/>
            </a:pPr>
            <a:endParaRPr sz="2842">
              <a:latin typeface="Arial"/>
              <a:ea typeface="Arial"/>
              <a:cs typeface="Arial"/>
              <a:sym typeface="Arial"/>
            </a:endParaRPr>
          </a:p>
          <a:p>
            <a:pPr marL="0" lvl="0" indent="112013" defTabSz="448055">
              <a:spcBef>
                <a:spcPts val="0"/>
              </a:spcBef>
              <a:buSzTx/>
              <a:buNone/>
              <a:defRPr sz="1800"/>
            </a:pPr>
            <a:r>
              <a:rPr sz="2842" b="1">
                <a:latin typeface="Arial"/>
                <a:ea typeface="Arial"/>
                <a:cs typeface="Arial"/>
                <a:sym typeface="Arial"/>
              </a:rPr>
              <a:t>4.</a:t>
            </a:r>
            <a:r>
              <a:rPr sz="2842">
                <a:latin typeface="Arial"/>
                <a:ea typeface="Arial"/>
                <a:cs typeface="Arial"/>
                <a:sym typeface="Arial"/>
              </a:rPr>
              <a:t> Sabah visitine katılmayacak öğrencilerin programda belirtilen saatlerde görev yerlerinde olması yeterlidir.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000" b="1"/>
              <a:t>COVID-19 döneminde stajyerlerin öğretim üyelerine dağılımı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1082954"/>
            <a:ext cx="11099800" cy="6286501"/>
          </a:xfrm>
          <a:prstGeom prst="rect">
            <a:avLst/>
          </a:prstGeom>
        </p:spPr>
        <p:txBody>
          <a:bodyPr/>
          <a:lstStyle/>
          <a:p>
            <a:pPr marL="0" lvl="0" indent="114300" defTabSz="457200">
              <a:spcBef>
                <a:spcPts val="0"/>
              </a:spcBef>
              <a:buSzTx/>
              <a:buNone/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Stajyer öğrenciler kendilerinden sorumlu olan öğretim üyesi ile birlikte aşağıda belirlenmiş usule göre uygulamalı derslerini yapacaklardır.</a:t>
            </a:r>
          </a:p>
          <a:p>
            <a:pPr marL="0" lvl="0" indent="457200" defTabSz="457200">
              <a:spcBef>
                <a:spcPts val="0"/>
              </a:spcBef>
              <a:buSzTx/>
              <a:buNone/>
              <a:defRPr sz="1800"/>
            </a:pP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Ekran Resmi 2021-01-15 10.35.1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06923"/>
            <a:ext cx="13004801" cy="17208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691865" y="768420"/>
            <a:ext cx="9621070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000" b="1"/>
              <a:t>COVID-19 döneminde stajyerlerin görev yeri dağılımı</a:t>
            </a:r>
          </a:p>
        </p:txBody>
      </p:sp>
      <p:sp>
        <p:nvSpPr>
          <p:cNvPr id="43" name="Shape 43"/>
          <p:cNvSpPr/>
          <p:nvPr/>
        </p:nvSpPr>
        <p:spPr>
          <a:xfrm>
            <a:off x="907927" y="1666066"/>
            <a:ext cx="870642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Öğrenciler belirtilen saatlerde aşağıdaki görev yerlerinde olacaktır</a:t>
            </a:r>
          </a:p>
        </p:txBody>
      </p:sp>
      <p:pic>
        <p:nvPicPr>
          <p:cNvPr id="44" name="Ekran Resmi 2021-01-11 13.02.1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0658" y="2784083"/>
            <a:ext cx="10023483" cy="2483296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Ekran Resmi 2021-01-11 13.02.2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2366" y="5540399"/>
            <a:ext cx="9993383" cy="2483296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856432" y="8479535"/>
            <a:ext cx="10723192" cy="927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457200" defTabSz="457200">
              <a:defRPr sz="2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900"/>
              <a:t>Sabah visitine katılmayacak öğrencilerin programda belirtilen saatlerde görev yerlerinde olması yeterlidir.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691865" y="675325"/>
            <a:ext cx="9621070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000" b="1"/>
              <a:t>COVID-19 döneminde stajyerlerin görev yeri dağılımı</a:t>
            </a:r>
          </a:p>
        </p:txBody>
      </p:sp>
      <p:sp>
        <p:nvSpPr>
          <p:cNvPr id="49" name="Shape 49"/>
          <p:cNvSpPr/>
          <p:nvPr/>
        </p:nvSpPr>
        <p:spPr>
          <a:xfrm>
            <a:off x="907927" y="1666066"/>
            <a:ext cx="870642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Öğrenciler belirtilen saatlerde aşağıdaki görev yerlerinde olacaktır</a:t>
            </a:r>
          </a:p>
        </p:txBody>
      </p:sp>
      <p:pic>
        <p:nvPicPr>
          <p:cNvPr id="50" name="Ekran Resmi 2021-01-11 13.02.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8388" y="2593071"/>
            <a:ext cx="10591316" cy="256421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Ekran Resmi 2021-01-11 13.02.3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8388" y="5627090"/>
            <a:ext cx="10591316" cy="26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-25400" y="8708889"/>
            <a:ext cx="12009079" cy="927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457200" defTabSz="457200">
              <a:defRPr sz="2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900"/>
              <a:t>Sabah visitine katılmayacak öğrencilerin programda belirtilen saatlerde görev yerlerinde olması yeterlidir.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SINAV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5750" lvl="0" indent="-285750" defTabSz="457200">
              <a:spcBef>
                <a:spcPts val="0"/>
              </a:spcBef>
              <a:buSzTx/>
              <a:buNone/>
              <a:defRPr sz="1800"/>
            </a:pPr>
            <a:r>
              <a:rPr sz="2900">
                <a:latin typeface="Arial"/>
                <a:ea typeface="Arial"/>
                <a:cs typeface="Arial"/>
                <a:sym typeface="Arial"/>
              </a:rPr>
              <a:t>Sınav stajın son günü (cuma günü) saat 9:00’da ilgili öğretim görevlisinin odasında gerçekleştirilecektir. Böylelikle her bir öğretim görevlisi 3 veya 4 öğrencinin sınavından sorumlu olacaktır.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defTabSz="457200">
              <a:spcBef>
                <a:spcPts val="0"/>
              </a:spcBef>
              <a:buSzTx/>
              <a:buNone/>
              <a:defRPr sz="1800"/>
            </a:pPr>
            <a:r>
              <a:rPr sz="2900">
                <a:latin typeface="Wingdings"/>
                <a:ea typeface="Wingdings"/>
                <a:cs typeface="Wingdings"/>
                <a:sym typeface="Wingdings"/>
              </a:rPr>
              <a:t>§ </a:t>
            </a:r>
            <a:r>
              <a:rPr sz="2900">
                <a:latin typeface="Arial"/>
                <a:ea typeface="Arial"/>
                <a:cs typeface="Arial"/>
                <a:sym typeface="Arial"/>
              </a:rPr>
              <a:t>1. öğrenci saat 9:00’da, 2. öğrenci saat 09:30’da, 3. öğrenci saat 10:00’da ve 4. öğrenci 10:30’da sınava alınacaktır.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2900">
                <a:latin typeface="Wingdings"/>
                <a:ea typeface="Wingdings"/>
                <a:cs typeface="Wingdings"/>
                <a:sym typeface="Wingdings"/>
              </a:rPr>
              <a:t>§ </a:t>
            </a:r>
            <a:r>
              <a:rPr sz="2900">
                <a:latin typeface="Arial"/>
                <a:ea typeface="Arial"/>
                <a:cs typeface="Arial"/>
                <a:sym typeface="Arial"/>
              </a:rPr>
              <a:t>Sınav süresi her bir öğrenci 30 dakikadır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defTabSz="457200">
              <a:spcBef>
                <a:spcPts val="0"/>
              </a:spcBef>
              <a:buSzTx/>
              <a:buNone/>
              <a:defRPr sz="1800"/>
            </a:pPr>
            <a:r>
              <a:rPr sz="2900">
                <a:latin typeface="Wingdings"/>
                <a:ea typeface="Wingdings"/>
                <a:cs typeface="Wingdings"/>
                <a:sym typeface="Wingdings"/>
              </a:rPr>
              <a:t>§ </a:t>
            </a:r>
            <a:r>
              <a:rPr sz="2900">
                <a:latin typeface="Arial"/>
                <a:ea typeface="Arial"/>
                <a:cs typeface="Arial"/>
                <a:sym typeface="Arial"/>
              </a:rPr>
              <a:t>Öğrenciler belirtilen sınav saatlerinden 15 dakika önce sınav yerlerinde hazır bulunmalıdırlar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Wingdings"/>
                <a:ea typeface="Wingdings"/>
                <a:cs typeface="Wingdings"/>
                <a:sym typeface="Wingdings"/>
              </a:rPr>
              <a:t>§ 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Sınav ile aşağıdaki öğrenim çıktıları ölçülecektir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1.   KBB fizik muayene yöntemleri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2.   Epistaksis yönetimi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3.   Vertigo hastasına yaklaşım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4.   KBB ile ilgili temel cerrahi teknikler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5.   Trakeostomi yöntemleri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6.   KBB acil uygulamaları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7.   İşitme değerlendirme yöntemleri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8.   Yenidoğan işitme tarama programı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9.   KBB cerrahi anatomisi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SINAV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24205" y="2325441"/>
            <a:ext cx="11756390" cy="6286501"/>
          </a:xfrm>
          <a:prstGeom prst="rect">
            <a:avLst/>
          </a:prstGeom>
        </p:spPr>
        <p:txBody>
          <a:bodyPr/>
          <a:lstStyle/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Wingdings"/>
                <a:ea typeface="Wingdings"/>
                <a:cs typeface="Wingdings"/>
                <a:sym typeface="Wingdings"/>
              </a:rPr>
              <a:t>§ 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Sınav ile aşağıdaki öğrenim çıktıları ölçülecektir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10.   Otit media ve komplikasyon yönetimi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11.   Fasyal paralizi hastasına yaklaşım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12.   Rinosinüzit ve komplikasyon yönetimi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13.   Oral kavite, OF, Larenks ve hipofarenks hastalıklarına yaklaşım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14.   Uyku apne sendromunlu hastaya yaklaşım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15.   İşitme kayıplarına yaklaşım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16.   Tükrük bezi hastalıklarına yaklaşım</a:t>
            </a: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SINAV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Özel</PresentationFormat>
  <Paragraphs>53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Avenir Roman</vt:lpstr>
      <vt:lpstr>Calibri</vt:lpstr>
      <vt:lpstr>Helvetica Light</vt:lpstr>
      <vt:lpstr>Times New Roman</vt:lpstr>
      <vt:lpstr>Wingdings</vt:lpstr>
      <vt:lpstr>White</vt:lpstr>
      <vt:lpstr>SAU TIP FAKÜLTESİ  Kulak Burun Boğaz ve Baş Boyun Cerrahisi ABD 15 Ocak 2021</vt:lpstr>
      <vt:lpstr>COVID-19 döneminde stajyerlerin öğretim üyelerine dağılımı</vt:lpstr>
      <vt:lpstr>COVID-19 döneminde stajyerlerin öğretim üyelerine dağılımı</vt:lpstr>
      <vt:lpstr>PowerPoint Sunusu</vt:lpstr>
      <vt:lpstr>PowerPoint Sunusu</vt:lpstr>
      <vt:lpstr>SINAV</vt:lpstr>
      <vt:lpstr>SINAV</vt:lpstr>
      <vt:lpstr>SINAV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 TIP FAKÜLTESİ  Kulak Burun Boğaz ve Baş Boyun Cerrahisi ABD 15 Ocak 2021</dc:title>
  <dc:creator>Sau</dc:creator>
  <cp:lastModifiedBy>Sau</cp:lastModifiedBy>
  <cp:revision>1</cp:revision>
  <dcterms:modified xsi:type="dcterms:W3CDTF">2021-01-22T11:37:58Z</dcterms:modified>
</cp:coreProperties>
</file>